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2" r:id="rId1"/>
    <p:sldMasterId id="2147483683" r:id="rId2"/>
  </p:sldMasterIdLst>
  <p:notesMasterIdLst>
    <p:notesMasterId r:id="rId3"/>
  </p:notesMasterIdLst>
  <p:handoutMasterIdLst>
    <p:handoutMasterId r:id="rId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9906000" cy="6858000" type="A4"/>
  <p:notesSz cx="6858000" cy="9144000"/>
  <p:defaultTextStyle>
    <a:defPPr>
      <a:defRPr lang="ko-KR"/>
    </a:defPPr>
    <a:lvl1pPr marL="0" algn="l" defTabSz="103154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74" algn="l" defTabSz="103154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547" algn="l" defTabSz="103154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321" algn="l" defTabSz="103154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094" algn="l" defTabSz="103154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868" algn="l" defTabSz="103154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641" algn="l" defTabSz="103154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415" algn="l" defTabSz="103154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188" algn="l" defTabSz="103154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3456"/>
    <p:restoredTop sz="98270" autoAdjust="0"/>
  </p:normalViewPr>
  <p:slideViewPr>
    <p:cSldViewPr>
      <p:cViewPr varScale="1">
        <p:scale>
          <a:sx n="100" d="100"/>
          <a:sy n="100" d="100"/>
        </p:scale>
        <p:origin x="90" y="162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handoutMaster" Target="handoutMasters/handout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 txBox="1">
            <a:spLocks noGrp="1"/>
          </p:cNvSpPr>
          <p:nvPr>
            <p:ph type="hdr" sz="quarter" idx="0"/>
          </p:nvPr>
        </p:nvSpPr>
        <p:spPr>
          <a:xfrm>
            <a:off x="0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Ctr="0"/>
          <a:lstStyle/>
          <a:p>
            <a:pPr hangingPunct="0">
              <a:defRPr sz="1400"/>
            </a:pPr>
            <a:r>
              <a:rPr lang="ko-KR" altLang="en-US" sz="1200">
                <a:latin typeface="굴림"/>
                <a:ea typeface="굴림"/>
                <a:cs typeface="Arial"/>
              </a:rPr>
              <a:t/>
            </a:r>
            <a:endParaRPr lang="ko-KR" altLang="en-US" sz="1200">
              <a:latin typeface="굴림"/>
              <a:ea typeface="굴림"/>
              <a:cs typeface="Arial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quarter" idx="1"/>
          </p:nvPr>
        </p:nvSpPr>
        <p:spPr>
          <a:xfrm>
            <a:off x="3881795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Ctr="0"/>
          <a:lstStyle/>
          <a:p>
            <a:pPr algn="r" hangingPunct="0">
              <a:defRPr sz="1400"/>
            </a:pPr>
            <a:fld id="{E6C08ABE-5F13-43E3-BC60-E268A55D9601}" type="datetime1">
              <a:rPr lang="ko-KR" altLang="en-US"/>
              <a:pPr algn="r" hangingPunct="0">
                <a:defRPr sz="1400"/>
              </a:pPr>
              <a:t>2020-11-06</a:t>
            </a:fld>
            <a:endParaRPr lang="en-US" sz="1200">
              <a:latin typeface="굴림"/>
              <a:ea typeface="굴림"/>
              <a:cs typeface="Arial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2"/>
          </p:nvPr>
        </p:nvSpPr>
        <p:spPr>
          <a:xfrm>
            <a:off x="0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anchorCtr="0"/>
          <a:lstStyle/>
          <a:p>
            <a:pPr hangingPunct="0">
              <a:defRPr sz="1400"/>
            </a:pPr>
            <a:r>
              <a:rPr lang="ko-KR" altLang="en-US" sz="1200">
                <a:latin typeface="굴림"/>
                <a:ea typeface="굴림"/>
                <a:cs typeface="Arial"/>
              </a:rPr>
              <a:t/>
            </a:r>
            <a:endParaRPr lang="ko-KR" altLang="en-US" sz="1200">
              <a:latin typeface="굴림"/>
              <a:ea typeface="굴림"/>
              <a:cs typeface="Arial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3"/>
          </p:nvPr>
        </p:nvSpPr>
        <p:spPr>
          <a:xfrm>
            <a:off x="3881795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anchorCtr="0"/>
          <a:lstStyle/>
          <a:p>
            <a:pPr algn="r" hangingPunct="0">
              <a:defRPr sz="1400"/>
            </a:pPr>
            <a:fld id="{226C8861-5BFE-4CB6-82AC-7608D6B2D6EB}" type="slidenum">
              <a:rPr lang="ko-KR" altLang="en-US"/>
              <a:pPr algn="r" hangingPunct="0">
                <a:defRPr sz="1400"/>
              </a:pPr>
              <a:t>‹#›</a:t>
            </a:fld>
            <a:endParaRPr lang="en-US" sz="1200">
              <a:latin typeface="굴림"/>
              <a:ea typeface="굴림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238" y="812800"/>
            <a:ext cx="5789612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머리글 개체 틀 3"/>
          <p:cNvSpPr txBox="1">
            <a:spLocks noGrp="1"/>
          </p:cNvSpPr>
          <p:nvPr>
            <p:ph type="hdr" sz="quarter" idx="0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defRPr lang="en-US" sz="1400" kern="1200">
                <a:latin typeface="바탕"/>
                <a:ea typeface="바탕"/>
                <a:cs typeface="Tahoma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defRPr lang="en-US" sz="1400" kern="1200">
                <a:latin typeface="바탕"/>
                <a:ea typeface="바탕"/>
                <a:cs typeface="Tahoma"/>
              </a:defRPr>
            </a:lvl1pPr>
          </a:lstStyle>
          <a:p>
            <a:pPr lvl="0">
              <a:defRPr/>
            </a:pPr>
            <a:fld id="{A0E482DD-7811-4471-970D-246AE5BBFD59}" type="datetime1">
              <a:rPr lang="ko-KR" altLang="en-US"/>
              <a:pPr lvl="0">
                <a:defRPr/>
              </a:pPr>
              <a:t>2020-11-06</a:t>
            </a:fld>
            <a:endParaRPr 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defRPr lang="en-US" sz="1400" kern="1200">
                <a:latin typeface="바탕"/>
                <a:ea typeface="바탕"/>
                <a:cs typeface="Tahoma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defRPr lang="en-US" sz="1400" kern="1200">
                <a:latin typeface="바탕"/>
                <a:ea typeface="바탕"/>
                <a:cs typeface="Tahoma"/>
              </a:defRPr>
            </a:lvl1pPr>
          </a:lstStyle>
          <a:p>
            <a:pPr lvl="0">
              <a:defRPr/>
            </a:pPr>
            <a:fld id="{D18D7664-14FA-449D-8BB7-BC47658399D5}" type="slidenum">
              <a:rPr lang="ko-KR" alt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43672" marR="0" indent="-243672" rtl="0" hangingPunct="0">
      <a:defRPr lang="en-US" altLang="ko-KR" sz="2300" b="0" i="0" u="none" strike="noStrike" kern="1200">
        <a:latin typeface="굴림"/>
        <a:ea typeface="굴림"/>
        <a:cs typeface="Arial"/>
      </a:defRPr>
    </a:lvl1pPr>
    <a:lvl2pPr marL="515774" algn="l" defTabSz="103154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547" algn="l" defTabSz="103154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321" algn="l" defTabSz="103154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094" algn="l" defTabSz="103154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8868" algn="l" defTabSz="103154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641" algn="l" defTabSz="103154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415" algn="l" defTabSz="103154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188" algn="l" defTabSz="1031547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884238" y="812800"/>
            <a:ext cx="5789612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Ddd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221 221 221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11264f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17 38 79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18D7664-14FA-449D-8BB7-BC47658399D5}" type="slidenum">
              <a:rPr lang="en-US" altLang="ko-KR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2500" y="685800"/>
            <a:ext cx="4953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89999" tIns="44999" rIns="89999" bIns="44999" anchor="t"/>
          <a:lstStyle/>
          <a:p>
            <a:pPr lvl="0">
              <a:defRPr/>
            </a:pPr>
            <a:r>
              <a:rPr lang="ko-KR" altLang="en-US"/>
              <a:t>첫번째로 배경 및 목적입니다</a:t>
            </a:r>
            <a:r>
              <a:rPr lang="en-US"/>
              <a:t>.</a:t>
            </a:r>
            <a:endParaRPr lang="en-US"/>
          </a:p>
          <a:p>
            <a:pPr marL="0" lvl="0" indent="0" algn="l" hangingPunct="1">
              <a:defRPr/>
            </a:pPr>
            <a:r>
              <a:rPr lang="ko-KR" altLang="en-US"/>
              <a:t>저희팀은 학사관리 시스템 구현할 예정입니다</a:t>
            </a:r>
            <a:r>
              <a:rPr lang="en-US"/>
              <a:t>.</a:t>
            </a:r>
            <a:endParaRPr lang="en-US"/>
          </a:p>
          <a:p>
            <a:pPr marL="0" lvl="0" indent="0" algn="l" hangingPunct="1">
              <a:defRPr/>
            </a:pPr>
            <a:r>
              <a:rPr lang="ko-KR" altLang="en-US"/>
              <a:t>학사시스템은 학교의 구성원이 학사관리</a:t>
            </a:r>
            <a:r>
              <a:rPr lang="en-US"/>
              <a:t>, </a:t>
            </a:r>
            <a:r>
              <a:rPr lang="ko-KR" altLang="en-US"/>
              <a:t>수강관리</a:t>
            </a:r>
            <a:r>
              <a:rPr lang="en-US"/>
              <a:t>, </a:t>
            </a:r>
            <a:r>
              <a:rPr lang="ko-KR" altLang="en-US"/>
              <a:t>출결관리 등 학교 생활에서 기본적으로 필요한 항목들을 손쉽게 이용할 수 있는 시스템입니다</a:t>
            </a:r>
            <a:r>
              <a:rPr lang="en-US"/>
              <a:t>.</a:t>
            </a:r>
            <a:endParaRPr lang="en-US"/>
          </a:p>
          <a:p>
            <a:pPr marL="0" lvl="0" indent="0" algn="l" hangingPunct="1">
              <a:defRPr/>
            </a:pPr>
            <a:r>
              <a:rPr lang="ko-KR" altLang="en-US"/>
              <a:t>데이터 관리를 더욱 체계화하고 그에 따른 관리 서비스를 향상시켜</a:t>
            </a:r>
            <a:r>
              <a:rPr lang="en-US"/>
              <a:t>, </a:t>
            </a:r>
            <a:r>
              <a:rPr lang="ko-KR" altLang="en-US"/>
              <a:t>정보를 빠르게 확인 및 입력을하여 사용자</a:t>
            </a:r>
            <a:r>
              <a:rPr lang="en-US"/>
              <a:t>/</a:t>
            </a:r>
            <a:r>
              <a:rPr lang="ko-KR" altLang="en-US"/>
              <a:t>관리자에 대한 적합한 정보제공을 합니다</a:t>
            </a:r>
            <a:r>
              <a:rPr lang="en-US"/>
              <a:t>.</a:t>
            </a:r>
            <a:endParaRPr lang="en-US"/>
          </a:p>
          <a:p>
            <a:pPr marL="0" lvl="0" indent="0" algn="l" hangingPunct="1">
              <a:defRPr/>
            </a:pPr>
            <a:r>
              <a:rPr lang="ko-KR" altLang="en-US"/>
              <a:t>또한 적시에 원할한 서비스 제공을 목표로 구현 </a:t>
            </a:r>
            <a:r>
              <a:rPr lang="ko-KR" altLang="en-US" b="0" i="0"/>
              <a:t>예정입니다</a:t>
            </a:r>
            <a:r>
              <a:rPr lang="en-US" b="0" i="0"/>
              <a:t>.</a:t>
            </a:r>
            <a:endParaRPr lang="en-US" b="0" i="0"/>
          </a:p>
          <a:p>
            <a:pPr marL="0" lvl="0" indent="0" algn="l" hangingPunct="1">
              <a:defRPr/>
            </a:pPr>
            <a:endParaRPr lang="en-US" b="0" i="0"/>
          </a:p>
          <a:p>
            <a:pPr marL="0" lvl="0" indent="0" algn="l" hangingPunct="1">
              <a:defRPr/>
            </a:pPr>
            <a:r>
              <a:rPr lang="ko-KR" altLang="en-US" b="0" i="0"/>
              <a:t>저희 </a:t>
            </a:r>
            <a:r>
              <a:rPr lang="en-US" b="0" i="0"/>
              <a:t>team3</a:t>
            </a:r>
            <a:r>
              <a:rPr lang="ko-KR" altLang="en-US" b="0" i="0"/>
              <a:t>는</a:t>
            </a:r>
            <a:endParaRPr lang="ko-KR" altLang="en-US" b="0" i="0"/>
          </a:p>
          <a:p>
            <a:pPr marL="0" lvl="0" indent="0" algn="l" hangingPunct="1">
              <a:defRPr/>
            </a:pPr>
            <a:r>
              <a:rPr lang="en-US" b="0" i="0"/>
              <a:t>5</a:t>
            </a:r>
            <a:r>
              <a:rPr lang="ko-KR" altLang="en-US" b="0" i="0"/>
              <a:t>개월 간 배운 내용을 바탕으로 팀 단위로 협업하며 필드에서 발생 가능한 문제들을 해결하고</a:t>
            </a:r>
            <a:r>
              <a:rPr lang="en-US" b="0" i="0"/>
              <a:t>, </a:t>
            </a:r>
            <a:r>
              <a:rPr lang="ko-KR" altLang="en-US" b="0" i="0"/>
              <a:t>개인의 부족한 점을 서로 상호보완하며 개개인의 역량을 한단계 높이기 </a:t>
            </a:r>
            <a:r>
              <a:rPr lang="ko-KR" altLang="en-US"/>
              <a:t>위하여 프로젝트를 진행하는것을 목적으로 합니다</a:t>
            </a:r>
            <a:r>
              <a:rPr lang="en-US"/>
              <a:t>.</a:t>
            </a:r>
            <a:endParaRPr 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89999" tIns="44999" rIns="89999" bIns="44999" anchor="t"/>
          <a:lstStyle/>
          <a:p>
            <a:pPr lvl="0" algn="l" hangingPunct="1">
              <a:defRPr/>
            </a:pPr>
            <a:fld id="{0A4E6295-089B-4F6B-B67B-D01FCF13AFD8}" type="slidenum">
              <a:rPr lang="en-US" altLang="en-US"/>
              <a:pPr lvl="0" algn="l" hangingPunct="1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2500" y="685800"/>
            <a:ext cx="4953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89999" tIns="44999" rIns="89999" bIns="44999" anchor="t"/>
          <a:lstStyle/>
          <a:p>
            <a:pPr lvl="0">
              <a:defRPr/>
            </a:pPr>
            <a:r>
              <a:rPr lang="ko-KR" altLang="en-US"/>
              <a:t>다음은 개발환경입니다</a:t>
            </a:r>
            <a:r>
              <a:rPr lang="en-US"/>
              <a:t>.</a:t>
            </a:r>
            <a:endParaRPr lang="en-US"/>
          </a:p>
          <a:p>
            <a:pPr lvl="0">
              <a:defRPr/>
            </a:pPr>
            <a:r>
              <a:rPr lang="ko-KR" altLang="en-US"/>
              <a:t>사용언어로는 사용자가 사용할 화면을 구현하기위해 </a:t>
            </a:r>
            <a:r>
              <a:rPr lang="en-US"/>
              <a:t>html, js, css </a:t>
            </a:r>
            <a:r>
              <a:rPr lang="ko-KR" altLang="en-US"/>
              <a:t>사용하며</a:t>
            </a:r>
            <a:r>
              <a:rPr lang="en-US"/>
              <a:t>,</a:t>
            </a:r>
            <a:endParaRPr lang="en-US"/>
          </a:p>
          <a:p>
            <a:pPr lvl="0">
              <a:defRPr/>
            </a:pPr>
            <a:r>
              <a:rPr lang="ko-KR" altLang="en-US"/>
              <a:t>이러한 화면에 동적인 서비스를 제공하기 위해 </a:t>
            </a:r>
            <a:r>
              <a:rPr lang="en-US"/>
              <a:t>jsp</a:t>
            </a:r>
            <a:r>
              <a:rPr lang="ko-KR" altLang="en-US"/>
              <a:t>를 사용합니다</a:t>
            </a:r>
            <a:r>
              <a:rPr lang="en-US"/>
              <a:t>.</a:t>
            </a:r>
            <a:endParaRPr lang="en-US"/>
          </a:p>
          <a:p>
            <a:pPr lvl="0">
              <a:defRPr/>
            </a:pPr>
            <a:r>
              <a:rPr lang="ko-KR" altLang="en-US"/>
              <a:t>또한 여기서 사용되는 저장소는 오라클을 사용하며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서버는 톰캣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이러한 프로젝트를 관리하기 위해 형상관리툴인 깃허브를 사용하여 프로젝트를 진행할 예정입니다</a:t>
            </a:r>
            <a:r>
              <a:rPr lang="en-US"/>
              <a:t>.</a:t>
            </a:r>
            <a:endParaRPr 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89999" tIns="44999" rIns="89999" bIns="44999" anchor="t"/>
          <a:lstStyle/>
          <a:p>
            <a:pPr lvl="0" algn="l" hangingPunct="1">
              <a:defRPr/>
            </a:pPr>
            <a:fld id="{2A4CF872-DDC6-4109-BC73-C25FD7A5F050}" type="slidenum">
              <a:rPr lang="en-US" altLang="en-US"/>
              <a:pPr lvl="0" algn="l" hangingPunct="1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884238" y="812800"/>
            <a:ext cx="5789612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Ddd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221 221 221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11264f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17 38 79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18D7664-14FA-449D-8BB7-BC47658399D5}" type="slidenum">
              <a:rPr lang="en-US" altLang="ko-KR"/>
              <a:pPr lvl="0">
                <a:defRPr/>
              </a:pPr>
              <a:t>37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2500" y="685800"/>
            <a:ext cx="4953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89999" tIns="44999" rIns="89999" bIns="44999" anchor="t"/>
          <a:lstStyle/>
          <a:p>
            <a:pPr lvl="0">
              <a:defRPr/>
            </a:pPr>
            <a:r>
              <a:rPr lang="ko-KR" altLang="en-US"/>
              <a:t>다음은 개발환경입니다</a:t>
            </a:r>
            <a:r>
              <a:rPr lang="en-US"/>
              <a:t>.</a:t>
            </a:r>
            <a:endParaRPr lang="en-US"/>
          </a:p>
          <a:p>
            <a:pPr lvl="0">
              <a:defRPr/>
            </a:pPr>
            <a:r>
              <a:rPr lang="ko-KR" altLang="en-US"/>
              <a:t>사용언어로는 사용자가 사용할 화면을 구현하기위해 </a:t>
            </a:r>
            <a:r>
              <a:rPr lang="en-US"/>
              <a:t>html, js, css </a:t>
            </a:r>
            <a:r>
              <a:rPr lang="ko-KR" altLang="en-US"/>
              <a:t>사용하며</a:t>
            </a:r>
            <a:r>
              <a:rPr lang="en-US"/>
              <a:t>,</a:t>
            </a:r>
            <a:endParaRPr lang="en-US"/>
          </a:p>
          <a:p>
            <a:pPr lvl="0">
              <a:defRPr/>
            </a:pPr>
            <a:r>
              <a:rPr lang="ko-KR" altLang="en-US"/>
              <a:t>이러한 화면에 동적인 서비스를 제공하기 위해 </a:t>
            </a:r>
            <a:r>
              <a:rPr lang="en-US"/>
              <a:t>jsp</a:t>
            </a:r>
            <a:r>
              <a:rPr lang="ko-KR" altLang="en-US"/>
              <a:t>를 사용합니다</a:t>
            </a:r>
            <a:r>
              <a:rPr lang="en-US"/>
              <a:t>.</a:t>
            </a:r>
            <a:endParaRPr lang="en-US"/>
          </a:p>
          <a:p>
            <a:pPr lvl="0">
              <a:defRPr/>
            </a:pPr>
            <a:r>
              <a:rPr lang="ko-KR" altLang="en-US"/>
              <a:t>또한 여기서 사용되는 저장소는 오라클을 사용하며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서버는 톰캣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이러한 프로젝트를 관리하기 위해 형상관리툴인 깃허브를 사용하여 프로젝트를 진행할 예정입니다</a:t>
            </a:r>
            <a:r>
              <a:rPr lang="en-US"/>
              <a:t>.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rtl="0" eaLnBrk="1" latinLnBrk="1" hangingPunct="1">
              <a:defRPr/>
            </a:pPr>
            <a:r>
              <a:rPr lang="ko-KR" altLang="ko-KR" sz="2300" b="0" i="0" u="none" strike="noStrike" kern="1200" baseline="0">
                <a:effectLst/>
                <a:latin typeface="굴림"/>
                <a:ea typeface="굴림"/>
                <a:cs typeface="Arial"/>
              </a:rPr>
              <a:t>계획 및 요구사항 정의</a:t>
            </a:r>
            <a:endParaRPr lang="ko-KR" altLang="ko-KR" sz="2300" b="0" i="0" u="none" strike="noStrike" kern="1200" baseline="0">
              <a:effectLst/>
              <a:latin typeface="굴림"/>
              <a:ea typeface="굴림"/>
              <a:cs typeface="Arial"/>
            </a:endParaRPr>
          </a:p>
          <a:p>
            <a:pPr rtl="0" eaLnBrk="1" latinLnBrk="1" hangingPunct="1">
              <a:defRPr/>
            </a:pPr>
            <a:r>
              <a:rPr lang="ko-KR" altLang="ko-KR" sz="2300" b="0" i="0" u="none" strike="noStrike" kern="1200">
                <a:effectLst/>
                <a:latin typeface="굴림"/>
                <a:ea typeface="굴림"/>
                <a:cs typeface="Arial"/>
              </a:rPr>
              <a:t>구현</a:t>
            </a:r>
            <a:r>
              <a:rPr lang="en-US" altLang="ko-KR" sz="2300" b="0" i="0" u="none" strike="noStrike" kern="1200" baseline="0">
                <a:effectLst/>
                <a:latin typeface="굴림"/>
                <a:ea typeface="굴림"/>
                <a:cs typeface="Arial"/>
              </a:rPr>
              <a:t> </a:t>
            </a:r>
            <a:r>
              <a:rPr lang="en-US" altLang="ko-KR" sz="2300" b="0" i="0" u="none" strike="noStrike" kern="1200">
                <a:effectLst/>
                <a:latin typeface="굴림"/>
                <a:ea typeface="굴림"/>
                <a:cs typeface="Arial"/>
              </a:rPr>
              <a:t>– </a:t>
            </a:r>
            <a:r>
              <a:rPr lang="ko-KR" altLang="ko-KR" sz="2300" b="0" i="0" u="none" strike="noStrike" kern="1200">
                <a:effectLst/>
                <a:latin typeface="굴림"/>
                <a:ea typeface="굴림"/>
                <a:cs typeface="Arial"/>
              </a:rPr>
              <a:t>학생 학사관리</a:t>
            </a:r>
            <a:endParaRPr lang="ko-KR" altLang="ko-KR" sz="2300" b="0" i="0" u="none" strike="noStrike" kern="1200">
              <a:effectLst/>
              <a:latin typeface="굴림"/>
              <a:ea typeface="굴림"/>
              <a:cs typeface="Arial"/>
            </a:endParaRPr>
          </a:p>
          <a:p>
            <a:pPr rtl="0" eaLnBrk="1" latinLnBrk="1" hangingPunct="1">
              <a:defRPr/>
            </a:pPr>
            <a:r>
              <a:rPr lang="ko-KR" altLang="ko-KR" sz="2300" b="0" i="0" u="none" strike="noStrike" kern="1200">
                <a:effectLst/>
                <a:latin typeface="굴림"/>
                <a:ea typeface="굴림"/>
                <a:cs typeface="Arial"/>
              </a:rPr>
              <a:t>구현 </a:t>
            </a:r>
            <a:r>
              <a:rPr lang="en-US" altLang="ko-KR" sz="2300" b="0" i="0" u="none" strike="noStrike" kern="1200">
                <a:effectLst/>
                <a:latin typeface="굴림"/>
                <a:ea typeface="굴림"/>
                <a:cs typeface="Arial"/>
              </a:rPr>
              <a:t>–</a:t>
            </a:r>
            <a:r>
              <a:rPr lang="en-US" altLang="ko-KR" sz="2300" b="0" i="0" u="none" strike="noStrike" kern="1200" baseline="0">
                <a:effectLst/>
                <a:latin typeface="굴림"/>
                <a:ea typeface="굴림"/>
                <a:cs typeface="Arial"/>
              </a:rPr>
              <a:t> </a:t>
            </a:r>
            <a:r>
              <a:rPr lang="ko-KR" altLang="ko-KR" sz="2300" b="0" i="0" u="none" strike="noStrike" kern="1200" baseline="0">
                <a:effectLst/>
                <a:latin typeface="굴림"/>
                <a:ea typeface="굴림"/>
                <a:cs typeface="Arial"/>
              </a:rPr>
              <a:t>관리자 학사관리</a:t>
            </a:r>
            <a:endParaRPr lang="ko-KR" altLang="ko-KR" sz="2300" b="0" i="0" u="none" strike="noStrike" kern="1200" baseline="0">
              <a:effectLst/>
              <a:latin typeface="굴림"/>
              <a:ea typeface="굴림"/>
              <a:cs typeface="Arial"/>
            </a:endParaRPr>
          </a:p>
          <a:p>
            <a:pPr rtl="0" eaLnBrk="1" latinLnBrk="1" hangingPunct="1">
              <a:defRPr/>
            </a:pPr>
            <a:r>
              <a:rPr lang="ko-KR" altLang="ko-KR" sz="2300" b="0" i="0" u="none" strike="noStrike" kern="1200">
                <a:effectLst/>
                <a:latin typeface="굴림"/>
                <a:ea typeface="굴림"/>
                <a:cs typeface="Arial"/>
              </a:rPr>
              <a:t>데이터베이스 구축 및 연동</a:t>
            </a:r>
            <a:endParaRPr lang="ko-KR" altLang="ko-KR" sz="2300" b="0" i="0" u="none" strike="noStrike" kern="1200">
              <a:effectLst/>
              <a:latin typeface="굴림"/>
              <a:ea typeface="굴림"/>
              <a:cs typeface="Arial"/>
            </a:endParaRPr>
          </a:p>
          <a:p>
            <a:pPr rtl="0" eaLnBrk="1" latinLnBrk="1" hangingPunct="1">
              <a:defRPr/>
            </a:pPr>
            <a:r>
              <a:rPr lang="ko-KR" altLang="ko-KR" sz="2300" b="0" i="0" u="none" strike="noStrike" kern="1200">
                <a:effectLst/>
                <a:latin typeface="굴림"/>
                <a:ea typeface="굴림"/>
                <a:cs typeface="Arial"/>
              </a:rPr>
              <a:t>모듈 통합 및 테스트</a:t>
            </a:r>
            <a:endParaRPr lang="ko-KR" altLang="ko-KR" sz="2300" b="0" i="0" u="none" strike="noStrike" kern="1200">
              <a:effectLst/>
              <a:latin typeface="굴림"/>
              <a:ea typeface="굴림"/>
              <a:cs typeface="Arial"/>
            </a:endParaRPr>
          </a:p>
          <a:p>
            <a:pPr rtl="0" eaLnBrk="1" latinLnBrk="1" hangingPunct="1">
              <a:defRPr/>
            </a:pPr>
            <a:r>
              <a:rPr lang="ko-KR" altLang="ko-KR" sz="2300" b="0" i="0" u="none" strike="noStrike" kern="1200">
                <a:effectLst/>
                <a:latin typeface="굴림"/>
                <a:ea typeface="굴림"/>
                <a:cs typeface="Arial"/>
              </a:rPr>
              <a:t>최종 보고서 작성</a:t>
            </a:r>
            <a:endParaRPr lang="ko-KR" altLang="ko-KR" sz="2300" b="0" i="0" u="none" strike="noStrike" kern="1200">
              <a:effectLst/>
              <a:latin typeface="굴림"/>
              <a:ea typeface="굴림"/>
              <a:cs typeface="Arial"/>
            </a:endParaRPr>
          </a:p>
          <a:p>
            <a:pPr lvl="0">
              <a:defRPr/>
            </a:pPr>
            <a:endParaRPr 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89999" tIns="44999" rIns="89999" bIns="44999" anchor="t"/>
          <a:lstStyle/>
          <a:p>
            <a:pPr lvl="0" algn="l" hangingPunct="1">
              <a:defRPr/>
            </a:pPr>
            <a:fld id="{2A4CF872-DDC6-4109-BC73-C25FD7A5F050}" type="slidenum">
              <a:rPr lang="en-US" altLang="en-US"/>
              <a:pPr lvl="0" algn="l" hangingPunct="1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Resize="1" noTextEdit="1"/>
          </p:cNvSpPr>
          <p:nvPr>
            <p:ph type="sldImg" idx="0"/>
          </p:nvPr>
        </p:nvSpPr>
        <p:spPr>
          <a:xfrm>
            <a:off x="954088" y="695325"/>
            <a:ext cx="4949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E48FB0-A4B2-4AA8-8D2F-280CD559A140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A0D061-E6F2-419A-8FE2-DEB4FAFB1F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0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E48FB0-A4B2-4AA8-8D2F-280CD559A140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CD5F15-E03A-4A54-A94B-4D3F4D1E3C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8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604964"/>
            <a:ext cx="2228850" cy="45259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4964"/>
            <a:ext cx="6521450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E48FB0-A4B2-4AA8-8D2F-280CD559A140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152ECC-AFFA-48B5-AE98-612449EF06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16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0AFF7F-7426-42D1-B0EE-1D952A4F4BF2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BDA40E-4F8E-4A2F-A24D-84CA28CAFB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20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0AFF7F-7426-42D1-B0EE-1D952A4F4BF2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90F884-7A97-476E-B334-ACA3A4AFBB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8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77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54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3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8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6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4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1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0AFF7F-7426-42D1-B0EE-1D952A4F4BF2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2C930A-E35C-4310-A81D-F51E80120F4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77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0AFF7F-7426-42D1-B0EE-1D952A4F4BF2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26B72C-7ED6-47FC-B434-303A9FB319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38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74" indent="0">
              <a:buNone/>
              <a:defRPr sz="2300" b="1"/>
            </a:lvl2pPr>
            <a:lvl3pPr marL="1031547" indent="0">
              <a:buNone/>
              <a:defRPr sz="2000" b="1"/>
            </a:lvl3pPr>
            <a:lvl4pPr marL="1547321" indent="0">
              <a:buNone/>
              <a:defRPr sz="1800" b="1"/>
            </a:lvl4pPr>
            <a:lvl5pPr marL="2063094" indent="0">
              <a:buNone/>
              <a:defRPr sz="1800" b="1"/>
            </a:lvl5pPr>
            <a:lvl6pPr marL="2578868" indent="0">
              <a:buNone/>
              <a:defRPr sz="1800" b="1"/>
            </a:lvl6pPr>
            <a:lvl7pPr marL="3094641" indent="0">
              <a:buNone/>
              <a:defRPr sz="1800" b="1"/>
            </a:lvl7pPr>
            <a:lvl8pPr marL="3610415" indent="0">
              <a:buNone/>
              <a:defRPr sz="1800" b="1"/>
            </a:lvl8pPr>
            <a:lvl9pPr marL="4126188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74" indent="0">
              <a:buNone/>
              <a:defRPr sz="2300" b="1"/>
            </a:lvl2pPr>
            <a:lvl3pPr marL="1031547" indent="0">
              <a:buNone/>
              <a:defRPr sz="2000" b="1"/>
            </a:lvl3pPr>
            <a:lvl4pPr marL="1547321" indent="0">
              <a:buNone/>
              <a:defRPr sz="1800" b="1"/>
            </a:lvl4pPr>
            <a:lvl5pPr marL="2063094" indent="0">
              <a:buNone/>
              <a:defRPr sz="1800" b="1"/>
            </a:lvl5pPr>
            <a:lvl6pPr marL="2578868" indent="0">
              <a:buNone/>
              <a:defRPr sz="1800" b="1"/>
            </a:lvl6pPr>
            <a:lvl7pPr marL="3094641" indent="0">
              <a:buNone/>
              <a:defRPr sz="1800" b="1"/>
            </a:lvl7pPr>
            <a:lvl8pPr marL="3610415" indent="0">
              <a:buNone/>
              <a:defRPr sz="1800" b="1"/>
            </a:lvl8pPr>
            <a:lvl9pPr marL="4126188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0AFF7F-7426-42D1-B0EE-1D952A4F4BF2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4B2C3E-2A8A-4992-9813-B4F388F33B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12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0AFF7F-7426-42D1-B0EE-1D952A4F4BF2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C4F406-A635-4E34-81D2-8F9A0BDF6C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0AFF7F-7426-42D1-B0EE-1D952A4F4BF2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F815AF-3641-4E3A-A8E1-3D3B316158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39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6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4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6" y="1435104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74" indent="0">
              <a:buNone/>
              <a:defRPr sz="1400"/>
            </a:lvl2pPr>
            <a:lvl3pPr marL="1031547" indent="0">
              <a:buNone/>
              <a:defRPr sz="1100"/>
            </a:lvl3pPr>
            <a:lvl4pPr marL="1547321" indent="0">
              <a:buNone/>
              <a:defRPr sz="1000"/>
            </a:lvl4pPr>
            <a:lvl5pPr marL="2063094" indent="0">
              <a:buNone/>
              <a:defRPr sz="1000"/>
            </a:lvl5pPr>
            <a:lvl6pPr marL="2578868" indent="0">
              <a:buNone/>
              <a:defRPr sz="1000"/>
            </a:lvl6pPr>
            <a:lvl7pPr marL="3094641" indent="0">
              <a:buNone/>
              <a:defRPr sz="1000"/>
            </a:lvl7pPr>
            <a:lvl8pPr marL="3610415" indent="0">
              <a:buNone/>
              <a:defRPr sz="1000"/>
            </a:lvl8pPr>
            <a:lvl9pPr marL="412618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0AFF7F-7426-42D1-B0EE-1D952A4F4BF2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1A5BFB-7E49-4596-B333-6469DC3912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7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E48FB0-A4B2-4AA8-8D2F-280CD559A140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5B15E8-5FBF-4EAF-AFC5-1E5B20D092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744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74" indent="0">
              <a:buNone/>
              <a:defRPr sz="3200"/>
            </a:lvl2pPr>
            <a:lvl3pPr marL="1031547" indent="0">
              <a:buNone/>
              <a:defRPr sz="2700"/>
            </a:lvl3pPr>
            <a:lvl4pPr marL="1547321" indent="0">
              <a:buNone/>
              <a:defRPr sz="2300"/>
            </a:lvl4pPr>
            <a:lvl5pPr marL="2063094" indent="0">
              <a:buNone/>
              <a:defRPr sz="2300"/>
            </a:lvl5pPr>
            <a:lvl6pPr marL="2578868" indent="0">
              <a:buNone/>
              <a:defRPr sz="2300"/>
            </a:lvl6pPr>
            <a:lvl7pPr marL="3094641" indent="0">
              <a:buNone/>
              <a:defRPr sz="2300"/>
            </a:lvl7pPr>
            <a:lvl8pPr marL="3610415" indent="0">
              <a:buNone/>
              <a:defRPr sz="2300"/>
            </a:lvl8pPr>
            <a:lvl9pPr marL="4126188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1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74" indent="0">
              <a:buNone/>
              <a:defRPr sz="1400"/>
            </a:lvl2pPr>
            <a:lvl3pPr marL="1031547" indent="0">
              <a:buNone/>
              <a:defRPr sz="1100"/>
            </a:lvl3pPr>
            <a:lvl4pPr marL="1547321" indent="0">
              <a:buNone/>
              <a:defRPr sz="1000"/>
            </a:lvl4pPr>
            <a:lvl5pPr marL="2063094" indent="0">
              <a:buNone/>
              <a:defRPr sz="1000"/>
            </a:lvl5pPr>
            <a:lvl6pPr marL="2578868" indent="0">
              <a:buNone/>
              <a:defRPr sz="1000"/>
            </a:lvl6pPr>
            <a:lvl7pPr marL="3094641" indent="0">
              <a:buNone/>
              <a:defRPr sz="1000"/>
            </a:lvl7pPr>
            <a:lvl8pPr marL="3610415" indent="0">
              <a:buNone/>
              <a:defRPr sz="1000"/>
            </a:lvl8pPr>
            <a:lvl9pPr marL="412618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0AFF7F-7426-42D1-B0EE-1D952A4F4BF2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1B7F94-68BB-4684-9B94-250A5F33AF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0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0AFF7F-7426-42D1-B0EE-1D952A4F4BF2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7874D0-D225-417F-9013-8D8BB8FF16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90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0AFF7F-7426-42D1-B0EE-1D952A4F4BF2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DCC7FC-F6F0-48AD-B090-49A44914A4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5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77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54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3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8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6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4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1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E48FB0-A4B2-4AA8-8D2F-280CD559A140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6B5BA2-7B6D-4B81-B071-26FB59193D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9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4964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E48FB0-A4B2-4AA8-8D2F-280CD559A140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8AF13D-EE90-429E-B057-C3493BA9AF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74" indent="0">
              <a:buNone/>
              <a:defRPr sz="2300" b="1"/>
            </a:lvl2pPr>
            <a:lvl3pPr marL="1031547" indent="0">
              <a:buNone/>
              <a:defRPr sz="2000" b="1"/>
            </a:lvl3pPr>
            <a:lvl4pPr marL="1547321" indent="0">
              <a:buNone/>
              <a:defRPr sz="1800" b="1"/>
            </a:lvl4pPr>
            <a:lvl5pPr marL="2063094" indent="0">
              <a:buNone/>
              <a:defRPr sz="1800" b="1"/>
            </a:lvl5pPr>
            <a:lvl6pPr marL="2578868" indent="0">
              <a:buNone/>
              <a:defRPr sz="1800" b="1"/>
            </a:lvl6pPr>
            <a:lvl7pPr marL="3094641" indent="0">
              <a:buNone/>
              <a:defRPr sz="1800" b="1"/>
            </a:lvl7pPr>
            <a:lvl8pPr marL="3610415" indent="0">
              <a:buNone/>
              <a:defRPr sz="1800" b="1"/>
            </a:lvl8pPr>
            <a:lvl9pPr marL="4126188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74" indent="0">
              <a:buNone/>
              <a:defRPr sz="2300" b="1"/>
            </a:lvl2pPr>
            <a:lvl3pPr marL="1031547" indent="0">
              <a:buNone/>
              <a:defRPr sz="2000" b="1"/>
            </a:lvl3pPr>
            <a:lvl4pPr marL="1547321" indent="0">
              <a:buNone/>
              <a:defRPr sz="1800" b="1"/>
            </a:lvl4pPr>
            <a:lvl5pPr marL="2063094" indent="0">
              <a:buNone/>
              <a:defRPr sz="1800" b="1"/>
            </a:lvl5pPr>
            <a:lvl6pPr marL="2578868" indent="0">
              <a:buNone/>
              <a:defRPr sz="1800" b="1"/>
            </a:lvl6pPr>
            <a:lvl7pPr marL="3094641" indent="0">
              <a:buNone/>
              <a:defRPr sz="1800" b="1"/>
            </a:lvl7pPr>
            <a:lvl8pPr marL="3610415" indent="0">
              <a:buNone/>
              <a:defRPr sz="1800" b="1"/>
            </a:lvl8pPr>
            <a:lvl9pPr marL="4126188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E48FB0-A4B2-4AA8-8D2F-280CD559A140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A9CD9D-438A-4ED5-B629-422FEBA28A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7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E48FB0-A4B2-4AA8-8D2F-280CD559A140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76701B-568D-4BF8-9860-3EB9FC7DB1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0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E48FB0-A4B2-4AA8-8D2F-280CD559A140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9A401D-9B64-421F-B3CA-ABD745A068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23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6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4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6" y="1435104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74" indent="0">
              <a:buNone/>
              <a:defRPr sz="1400"/>
            </a:lvl2pPr>
            <a:lvl3pPr marL="1031547" indent="0">
              <a:buNone/>
              <a:defRPr sz="1100"/>
            </a:lvl3pPr>
            <a:lvl4pPr marL="1547321" indent="0">
              <a:buNone/>
              <a:defRPr sz="1000"/>
            </a:lvl4pPr>
            <a:lvl5pPr marL="2063094" indent="0">
              <a:buNone/>
              <a:defRPr sz="1000"/>
            </a:lvl5pPr>
            <a:lvl6pPr marL="2578868" indent="0">
              <a:buNone/>
              <a:defRPr sz="1000"/>
            </a:lvl6pPr>
            <a:lvl7pPr marL="3094641" indent="0">
              <a:buNone/>
              <a:defRPr sz="1000"/>
            </a:lvl7pPr>
            <a:lvl8pPr marL="3610415" indent="0">
              <a:buNone/>
              <a:defRPr sz="1000"/>
            </a:lvl8pPr>
            <a:lvl9pPr marL="412618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E48FB0-A4B2-4AA8-8D2F-280CD559A140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39473E-70C0-4B57-AAD7-CF25F3D6A8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74" indent="0">
              <a:buNone/>
              <a:defRPr sz="3200"/>
            </a:lvl2pPr>
            <a:lvl3pPr marL="1031547" indent="0">
              <a:buNone/>
              <a:defRPr sz="2700"/>
            </a:lvl3pPr>
            <a:lvl4pPr marL="1547321" indent="0">
              <a:buNone/>
              <a:defRPr sz="2300"/>
            </a:lvl4pPr>
            <a:lvl5pPr marL="2063094" indent="0">
              <a:buNone/>
              <a:defRPr sz="2300"/>
            </a:lvl5pPr>
            <a:lvl6pPr marL="2578868" indent="0">
              <a:buNone/>
              <a:defRPr sz="2300"/>
            </a:lvl6pPr>
            <a:lvl7pPr marL="3094641" indent="0">
              <a:buNone/>
              <a:defRPr sz="2300"/>
            </a:lvl7pPr>
            <a:lvl8pPr marL="3610415" indent="0">
              <a:buNone/>
              <a:defRPr sz="2300"/>
            </a:lvl8pPr>
            <a:lvl9pPr marL="4126188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1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74" indent="0">
              <a:buNone/>
              <a:defRPr sz="1400"/>
            </a:lvl2pPr>
            <a:lvl3pPr marL="1031547" indent="0">
              <a:buNone/>
              <a:defRPr sz="1100"/>
            </a:lvl3pPr>
            <a:lvl4pPr marL="1547321" indent="0">
              <a:buNone/>
              <a:defRPr sz="1000"/>
            </a:lvl4pPr>
            <a:lvl5pPr marL="2063094" indent="0">
              <a:buNone/>
              <a:defRPr sz="1000"/>
            </a:lvl5pPr>
            <a:lvl6pPr marL="2578868" indent="0">
              <a:buNone/>
              <a:defRPr sz="1000"/>
            </a:lvl6pPr>
            <a:lvl7pPr marL="3094641" indent="0">
              <a:buNone/>
              <a:defRPr sz="1000"/>
            </a:lvl7pPr>
            <a:lvl8pPr marL="3610415" indent="0">
              <a:buNone/>
              <a:defRPr sz="1000"/>
            </a:lvl8pPr>
            <a:lvl9pPr marL="412618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CE48FB0-A4B2-4AA8-8D2F-280CD559A140}" type="datetime1">
              <a:rPr lang="en-US" smtClean="0"/>
              <a:pPr lvl="0"/>
              <a:t>10/27/2020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76A0C3-38C4-4BC6-B74F-03B2A3FC2F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712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42955" y="2130480"/>
            <a:ext cx="8419709" cy="1469520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30" tIns="50766" rIns="101530" bIns="50766"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ko-KR"/>
              <a:t>제목 텍스트의 서식을 편집하려면 클릭하십시오.마스터 제목 스타일 편집</a:t>
            </a:r>
          </a:p>
        </p:txBody>
      </p:sp>
      <p:sp>
        <p:nvSpPr>
          <p:cNvPr id="3" name="날짜 개체 틀 3"/>
          <p:cNvSpPr txBox="1">
            <a:spLocks noGrp="1"/>
          </p:cNvSpPr>
          <p:nvPr>
            <p:ph type="dt" sz="half" idx="2"/>
          </p:nvPr>
        </p:nvSpPr>
        <p:spPr>
          <a:xfrm>
            <a:off x="495300" y="6356525"/>
            <a:ext cx="2311140" cy="364679"/>
          </a:xfrm>
          <a:prstGeom prst="rect">
            <a:avLst/>
          </a:prstGeom>
          <a:noFill/>
          <a:ln>
            <a:noFill/>
          </a:ln>
        </p:spPr>
        <p:txBody>
          <a:bodyPr wrap="square" lIns="101530" tIns="50766" rIns="101530" bIns="50766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u="none" strike="noStrike" kern="1200" spc="0">
                <a:solidFill>
                  <a:srgbClr val="000000"/>
                </a:solidFill>
                <a:latin typeface="맑은 고딕" pitchFamily="18"/>
                <a:ea typeface="바탕" pitchFamily="2"/>
                <a:cs typeface="Tahoma" pitchFamily="2"/>
              </a:defRPr>
            </a:lvl1pPr>
          </a:lstStyle>
          <a:p>
            <a:pPr lvl="0"/>
            <a:fld id="{3CE48FB0-A4B2-4AA8-8D2F-280CD559A140}" type="datetime1">
              <a:rPr lang="en-US"/>
              <a:pPr lvl="0"/>
              <a:t>10/27/2020</a:t>
            </a:fld>
            <a:endParaRPr lang="en-US"/>
          </a:p>
        </p:txBody>
      </p:sp>
      <p:sp>
        <p:nvSpPr>
          <p:cNvPr id="4" name="바닥글 개체 틀 4"/>
          <p:cNvSpPr txBox="1">
            <a:spLocks noGrp="1"/>
          </p:cNvSpPr>
          <p:nvPr>
            <p:ph type="ftr" sz="quarter" idx="3"/>
          </p:nvPr>
        </p:nvSpPr>
        <p:spPr>
          <a:xfrm>
            <a:off x="3384419" y="6356525"/>
            <a:ext cx="3136380" cy="364679"/>
          </a:xfrm>
          <a:prstGeom prst="rect">
            <a:avLst/>
          </a:prstGeom>
          <a:noFill/>
          <a:ln>
            <a:noFill/>
          </a:ln>
        </p:spPr>
        <p:txBody>
          <a:bodyPr wrap="square" lIns="101530" tIns="50766" rIns="101530" bIns="50766" anchor="t" anchorCtr="0"/>
          <a:lstStyle>
            <a:lvl1pPr lvl="0" rtl="0" hangingPunct="0">
              <a:buNone/>
              <a:tabLst/>
              <a:defRPr lang="en-US" sz="2700" kern="1200">
                <a:latin typeface="바탕" pitchFamily="18"/>
                <a:ea typeface="바탕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>
            <a:off x="7099170" y="6356525"/>
            <a:ext cx="2311140" cy="364679"/>
          </a:xfrm>
          <a:prstGeom prst="rect">
            <a:avLst/>
          </a:prstGeom>
          <a:noFill/>
          <a:ln>
            <a:noFill/>
          </a:ln>
        </p:spPr>
        <p:txBody>
          <a:bodyPr wrap="square" lIns="101530" tIns="50766" rIns="101530" bIns="50766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u="none" strike="noStrike" kern="1200" spc="0">
                <a:solidFill>
                  <a:srgbClr val="000000"/>
                </a:solidFill>
                <a:latin typeface="맑은 고딕" pitchFamily="18"/>
                <a:ea typeface="바탕" pitchFamily="2"/>
                <a:cs typeface="Tahoma" pitchFamily="2"/>
              </a:defRPr>
            </a:lvl1pPr>
          </a:lstStyle>
          <a:p>
            <a:pPr lvl="0"/>
            <a:fld id="{9C77EEA8-6A1C-419F-A0C3-79275A931264}" type="slidenum">
              <a:t>‹#›</a:t>
            </a:fld>
            <a:endParaRPr lang="en-US"/>
          </a:p>
        </p:txBody>
      </p:sp>
      <p:sp>
        <p:nvSpPr>
          <p:cNvPr id="6" name="텍스트 개체 틀 5"/>
          <p:cNvSpPr txBox="1">
            <a:spLocks noGrp="1"/>
          </p:cNvSpPr>
          <p:nvPr>
            <p:ph type="body" idx="1"/>
          </p:nvPr>
        </p:nvSpPr>
        <p:spPr>
          <a:xfrm>
            <a:off x="495300" y="1604520"/>
            <a:ext cx="8915010" cy="45259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ko-K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ko-K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ko-K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1">
        <a:spcBef>
          <a:spcPts val="0"/>
        </a:spcBef>
        <a:spcAft>
          <a:spcPts val="0"/>
        </a:spcAft>
        <a:buNone/>
        <a:tabLst/>
        <a:defRPr lang="ko-KR" sz="5000" b="0" i="0" u="none" strike="noStrike" kern="1200" spc="0">
          <a:ln>
            <a:noFill/>
          </a:ln>
          <a:solidFill>
            <a:srgbClr val="000000"/>
          </a:solidFill>
          <a:latin typeface="맑은 고딕" pitchFamily="18"/>
          <a:ea typeface="굴림" pitchFamily="2"/>
          <a:cs typeface="Arial" pitchFamily="2"/>
        </a:defRPr>
      </a:lvl1pPr>
    </p:titleStyle>
    <p:bodyStyle>
      <a:lvl1pPr algn="l" rtl="0" hangingPunct="1">
        <a:spcBef>
          <a:spcPts val="0"/>
        </a:spcBef>
        <a:spcAft>
          <a:spcPts val="1599"/>
        </a:spcAft>
        <a:tabLst/>
        <a:defRPr lang="ko-KR" altLang="en-US" sz="3600" b="0" i="0" u="none" strike="noStrike" kern="1200" spc="0">
          <a:ln>
            <a:noFill/>
          </a:ln>
          <a:solidFill>
            <a:srgbClr val="000000"/>
          </a:solidFill>
          <a:latin typeface="맑은 고딕" pitchFamily="18"/>
          <a:ea typeface="굴림" pitchFamily="2"/>
          <a:cs typeface="Arial" pitchFamily="2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95300" y="274680"/>
            <a:ext cx="8915010" cy="1142640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30" tIns="50766" rIns="101530" bIns="50766"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ko-KR"/>
              <a:t>제목 텍스트의 서식을 편집하려면 클릭하십시오.마스터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010" cy="4525560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30" tIns="50766" rIns="101530" bIns="50766" anchor="t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ko-K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ko-K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ko-K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ko-K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/>
                <a:ea typeface="굴림" pitchFamily="2"/>
                <a:cs typeface="Arial" pitchFamily="2"/>
              </a:defRPr>
            </a:lvl9pPr>
          </a:lstStyle>
          <a:p>
            <a:pPr lvl="0"/>
            <a:r>
              <a:rPr lang="ko-KR" altLang="en-US"/>
              <a:t>개요 텍스트의 서식을 편집하려면 클릭하십시오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번째 개요 수준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번째 개요 수준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번째 개요 수준</a:t>
            </a:r>
          </a:p>
          <a:p>
            <a:pPr lvl="4"/>
            <a:r>
              <a:rPr lang="en-US" altLang="ko-KR"/>
              <a:t>5</a:t>
            </a:r>
            <a:r>
              <a:rPr lang="ko-KR" altLang="en-US"/>
              <a:t>번째 개요 수준</a:t>
            </a:r>
          </a:p>
          <a:p>
            <a:pPr lvl="5"/>
            <a:r>
              <a:rPr lang="en-US" altLang="ko-KR"/>
              <a:t>6</a:t>
            </a:r>
            <a:r>
              <a:rPr lang="ko-KR" altLang="en-US"/>
              <a:t>번째 개요 수준</a:t>
            </a:r>
          </a:p>
          <a:p>
            <a:pPr lvl="6"/>
            <a:r>
              <a:rPr lang="en-US" altLang="ko-KR"/>
              <a:t>7</a:t>
            </a:r>
            <a:r>
              <a:rPr lang="ko-KR" altLang="en-US"/>
              <a:t>번째 개요 수준</a:t>
            </a:r>
          </a:p>
          <a:p>
            <a:pPr lvl="7"/>
            <a:r>
              <a:rPr lang="en-US" altLang="ko-KR"/>
              <a:t>8</a:t>
            </a:r>
            <a:r>
              <a:rPr lang="ko-KR" altLang="en-US"/>
              <a:t>번째 개요 수준</a:t>
            </a:r>
          </a:p>
          <a:p>
            <a:pPr lvl="0"/>
            <a:r>
              <a:rPr lang="en-US" altLang="ko-KR"/>
              <a:t>9</a:t>
            </a:r>
            <a:r>
              <a:rPr lang="ko-KR" altLang="en-US"/>
              <a:t>번째 개요 수준마스터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>
            <a:off x="495300" y="6356525"/>
            <a:ext cx="2311140" cy="364679"/>
          </a:xfrm>
          <a:prstGeom prst="rect">
            <a:avLst/>
          </a:prstGeom>
          <a:noFill/>
          <a:ln>
            <a:noFill/>
          </a:ln>
        </p:spPr>
        <p:txBody>
          <a:bodyPr wrap="square" lIns="101530" tIns="50766" rIns="101530" bIns="50766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u="none" strike="noStrike" kern="1200" spc="0">
                <a:solidFill>
                  <a:srgbClr val="000000"/>
                </a:solidFill>
                <a:latin typeface="맑은 고딕" pitchFamily="18"/>
                <a:ea typeface="바탕" pitchFamily="2"/>
                <a:cs typeface="Tahoma" pitchFamily="2"/>
              </a:defRPr>
            </a:lvl1pPr>
          </a:lstStyle>
          <a:p>
            <a:pPr lvl="0"/>
            <a:fld id="{BC0AFF7F-7426-42D1-B0EE-1D952A4F4BF2}" type="datetime1">
              <a:rPr lang="en-US"/>
              <a:pPr lvl="0"/>
              <a:t>10/27/2020</a:t>
            </a:fld>
            <a:endParaRPr 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>
            <a:off x="3384419" y="6356525"/>
            <a:ext cx="3136380" cy="364679"/>
          </a:xfrm>
          <a:prstGeom prst="rect">
            <a:avLst/>
          </a:prstGeom>
          <a:noFill/>
          <a:ln>
            <a:noFill/>
          </a:ln>
        </p:spPr>
        <p:txBody>
          <a:bodyPr wrap="square" lIns="101530" tIns="50766" rIns="101530" bIns="50766" anchor="t" anchorCtr="0"/>
          <a:lstStyle>
            <a:lvl1pPr lvl="0" rtl="0" hangingPunct="0">
              <a:buNone/>
              <a:tabLst/>
              <a:defRPr lang="en-US" sz="2700" kern="1200">
                <a:latin typeface="바탕" pitchFamily="18"/>
                <a:ea typeface="바탕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>
            <a:off x="7099170" y="6356525"/>
            <a:ext cx="2311140" cy="364679"/>
          </a:xfrm>
          <a:prstGeom prst="rect">
            <a:avLst/>
          </a:prstGeom>
          <a:noFill/>
          <a:ln>
            <a:noFill/>
          </a:ln>
        </p:spPr>
        <p:txBody>
          <a:bodyPr wrap="square" lIns="101530" tIns="50766" rIns="101530" bIns="50766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u="none" strike="noStrike" kern="1200" spc="0">
                <a:solidFill>
                  <a:srgbClr val="000000"/>
                </a:solidFill>
                <a:latin typeface="맑은 고딕" pitchFamily="18"/>
                <a:ea typeface="바탕" pitchFamily="2"/>
                <a:cs typeface="Tahoma" pitchFamily="2"/>
              </a:defRPr>
            </a:lvl1pPr>
          </a:lstStyle>
          <a:p>
            <a:pPr lvl="0"/>
            <a:fld id="{C4344B05-8310-4220-914C-72DFDC806B1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lvl="0" algn="ctr" rtl="0" hangingPunct="1">
        <a:spcBef>
          <a:spcPts val="0"/>
        </a:spcBef>
        <a:spcAft>
          <a:spcPts val="0"/>
        </a:spcAft>
        <a:buNone/>
        <a:tabLst/>
        <a:defRPr lang="ko-KR" sz="5000" b="0" i="0" u="none" strike="noStrike" kern="1200" spc="0">
          <a:ln>
            <a:noFill/>
          </a:ln>
          <a:solidFill>
            <a:srgbClr val="000000"/>
          </a:solidFill>
          <a:latin typeface="맑은 고딕" pitchFamily="18"/>
          <a:ea typeface="굴림" pitchFamily="2"/>
          <a:cs typeface="Arial" pitchFamily="2"/>
        </a:defRPr>
      </a:lvl1pPr>
    </p:titleStyle>
    <p:bodyStyle>
      <a:lvl1pPr lvl="0">
        <a:buSzPct val="45000"/>
        <a:buFont typeface="StarSymbol"/>
        <a:buChar char="●"/>
        <a:tabLst/>
        <a:defRPr lang="ko-KR" altLang="en-US" sz="3600" b="0" i="0" u="none" strike="noStrike" spc="0">
          <a:solidFill>
            <a:srgbClr val="000000"/>
          </a:solidFill>
          <a:latin typeface="맑은 고딕" pitchFamily="18"/>
        </a:defRPr>
      </a:lvl1pPr>
      <a:lvl2pPr lvl="1">
        <a:buSzPct val="75000"/>
        <a:buFont typeface="StarSymbol"/>
        <a:buChar char="–"/>
        <a:tabLst/>
        <a:defRPr lang="en-US" altLang="ko-KR" sz="3600" b="0" i="0" u="none" strike="noStrike" spc="0">
          <a:solidFill>
            <a:srgbClr val="000000"/>
          </a:solidFill>
          <a:latin typeface="맑은 고딕" pitchFamily="18"/>
        </a:defRPr>
      </a:lvl2pPr>
      <a:lvl3pPr lvl="2">
        <a:buSzPct val="45000"/>
        <a:buFont typeface="StarSymbol"/>
        <a:buChar char="●"/>
        <a:tabLst/>
        <a:defRPr lang="en-US" altLang="ko-KR" sz="3600" b="0" i="0" u="none" strike="noStrike" spc="0">
          <a:solidFill>
            <a:srgbClr val="000000"/>
          </a:solidFill>
          <a:latin typeface="맑은 고딕" pitchFamily="18"/>
        </a:defRPr>
      </a:lvl3pPr>
      <a:lvl4pPr lvl="3">
        <a:buSzPct val="75000"/>
        <a:buFont typeface="StarSymbol"/>
        <a:buChar char="–"/>
        <a:tabLst/>
        <a:defRPr lang="en-US" altLang="ko-KR" sz="3600" b="0" i="0" u="none" strike="noStrike" spc="0">
          <a:solidFill>
            <a:srgbClr val="000000"/>
          </a:solidFill>
          <a:latin typeface="맑은 고딕" pitchFamily="18"/>
        </a:defRPr>
      </a:lvl4pPr>
      <a:lvl5pPr lvl="4">
        <a:buSzPct val="45000"/>
        <a:buFont typeface="StarSymbol"/>
        <a:buChar char="●"/>
        <a:tabLst/>
        <a:defRPr lang="en-US" altLang="ko-KR" sz="3600" b="0" i="0" u="none" strike="noStrike" spc="0">
          <a:solidFill>
            <a:srgbClr val="000000"/>
          </a:solidFill>
          <a:latin typeface="맑은 고딕" pitchFamily="18"/>
        </a:defRPr>
      </a:lvl5pPr>
      <a:lvl6pPr lvl="5">
        <a:buSzPct val="45000"/>
        <a:buFont typeface="StarSymbol"/>
        <a:buChar char="●"/>
        <a:tabLst/>
        <a:defRPr lang="en-US" altLang="ko-KR" sz="3600" b="0" i="0" u="none" strike="noStrike" spc="0">
          <a:solidFill>
            <a:srgbClr val="000000"/>
          </a:solidFill>
          <a:latin typeface="맑은 고딕" pitchFamily="18"/>
        </a:defRPr>
      </a:lvl6pPr>
      <a:lvl7pPr lvl="6">
        <a:buSzPct val="45000"/>
        <a:buFont typeface="StarSymbol"/>
        <a:buChar char="●"/>
        <a:tabLst/>
        <a:defRPr lang="en-US" altLang="ko-KR" sz="3600" b="0" i="0" u="none" strike="noStrike" spc="0">
          <a:solidFill>
            <a:srgbClr val="000000"/>
          </a:solidFill>
          <a:latin typeface="맑은 고딕" pitchFamily="18"/>
        </a:defRPr>
      </a:lvl7pPr>
      <a:lvl8pPr lvl="7">
        <a:buSzPct val="45000"/>
        <a:buFont typeface="StarSymbol"/>
        <a:buChar char="●"/>
        <a:tabLst/>
        <a:defRPr lang="en-US" altLang="ko-KR" sz="3600" b="0" i="0" u="none" strike="noStrike" spc="0">
          <a:solidFill>
            <a:srgbClr val="000000"/>
          </a:solidFill>
          <a:latin typeface="맑은 고딕" pitchFamily="18"/>
        </a:defRPr>
      </a:lvl8pPr>
      <a:lvl9pPr marL="0" marR="0" lvl="0" indent="0" algn="l" rtl="0" hangingPunct="1">
        <a:spcBef>
          <a:spcPts val="720"/>
        </a:spcBef>
        <a:spcAft>
          <a:spcPts val="1599"/>
        </a:spcAft>
        <a:buSzPct val="45000"/>
        <a:buFont typeface="Arial" pitchFamily="32"/>
        <a:buChar char="•"/>
        <a:tabLst/>
        <a:defRPr lang="en-US" altLang="ko-KR" sz="3600" b="0" i="0" u="none" strike="noStrike" spc="0">
          <a:solidFill>
            <a:srgbClr val="000000"/>
          </a:solidFill>
          <a:latin typeface="맑은 고딕" pitchFamily="18"/>
        </a:defRPr>
      </a:lvl9pPr>
    </p:bodyStyle>
    <p:otherStyle/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9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10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1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2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2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2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2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Relationship Id="rId4" Type="http://schemas.microsoft.com/office/2007/relationships/hdphoto" Target="../embeddings/oleObject1.wdp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2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3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3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3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3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3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3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36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10" Type="http://schemas.openxmlformats.org/officeDocument/2006/relationships/image" Target="../media/image9.png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5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6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8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2440207"/>
            <a:ext cx="9905610" cy="1469520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30" tIns="50766" rIns="101530" bIns="50766" anchor="ctr" anchorCtr="0"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ko-KR" sz="4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 pitchFamily="18"/>
                <a:ea typeface="굴림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latinLnBrk="0">
              <a:buFont typeface="StarSymbol"/>
              <a:buNone/>
            </a:pPr>
            <a:r>
              <a:rPr lang="en-US" altLang="ko-KR" sz="61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6100" b="1" dirty="0">
                <a:solidFill>
                  <a:schemeClr val="bg1"/>
                </a:solidFill>
                <a:latin typeface="+mn-ea"/>
                <a:ea typeface="+mn-ea"/>
              </a:rPr>
              <a:t>학사관리 시스템</a:t>
            </a:r>
            <a:endParaRPr lang="en-US" sz="61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180356" y="2375169"/>
            <a:ext cx="754489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1530" tIns="50766" rIns="101530" bIns="50766" anchor="ctr" anchorCtr="0"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ko-KR" sz="4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 pitchFamily="18"/>
                <a:ea typeface="굴림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latinLnBrk="0">
              <a:buFont typeface="StarSymbol"/>
              <a:buNone/>
            </a:pPr>
            <a:endParaRPr lang="en-US" sz="7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9" y="6299367"/>
            <a:ext cx="9774187" cy="535049"/>
          </a:xfrm>
          <a:prstGeom prst="rect">
            <a:avLst/>
          </a:prstGeom>
          <a:noFill/>
        </p:spPr>
        <p:txBody>
          <a:bodyPr wrap="square" lIns="103155" tIns="51577" rIns="103155" bIns="51577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권현정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오지연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+mn-ea"/>
              </a:rPr>
              <a:t>임예람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1810699"/>
            <a:ext cx="9905610" cy="551892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30" tIns="50766" rIns="101530" bIns="50766" anchor="ctr" anchorCtr="0"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ko-KR" sz="4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 pitchFamily="18"/>
                <a:ea typeface="굴림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latinLnBrk="0">
              <a:buFont typeface="StarSymbol"/>
              <a:buNone/>
            </a:pPr>
            <a:r>
              <a:rPr lang="en-US" altLang="ko-KR" sz="3200" b="1" dirty="0">
                <a:solidFill>
                  <a:srgbClr val="FFCC00"/>
                </a:solidFill>
                <a:latin typeface="+mn-ea"/>
                <a:ea typeface="+mn-ea"/>
              </a:rPr>
              <a:t> </a:t>
            </a:r>
            <a:r>
              <a:rPr lang="en-US" altLang="ko-KR" sz="2800" b="1" dirty="0">
                <a:solidFill>
                  <a:srgbClr val="FFCC00"/>
                </a:solidFill>
                <a:latin typeface="+mn-ea"/>
                <a:ea typeface="+mn-ea"/>
              </a:rPr>
              <a:t>Team3</a:t>
            </a:r>
            <a:endParaRPr lang="en-US" sz="2800" b="1" dirty="0">
              <a:solidFill>
                <a:srgbClr val="FFCC00"/>
              </a:solidFill>
              <a:latin typeface="+mn-ea"/>
              <a:ea typeface="+mn-ea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180356" y="3837721"/>
            <a:ext cx="754489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1530" tIns="50766" rIns="101530" bIns="50766" anchor="ctr" anchorCtr="0"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ko-KR" sz="4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 pitchFamily="18"/>
                <a:ea typeface="굴림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latinLnBrk="0">
              <a:buFont typeface="StarSymbol"/>
              <a:buNone/>
            </a:pPr>
            <a:endParaRPr lang="en-US" sz="7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401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FCE62BE1-369A-4D20-A00C-DDD09EBF8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42602"/>
              </p:ext>
            </p:extLst>
          </p:nvPr>
        </p:nvGraphicFramePr>
        <p:xfrm>
          <a:off x="664636" y="1196752"/>
          <a:ext cx="8586510" cy="280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0">
                  <a:extLst>
                    <a:ext uri="{9D8B030D-6E8A-4147-A177-3AD203B41FA5}">
                      <a16:colId xmlns:a16="http://schemas.microsoft.com/office/drawing/2014/main" val="360448599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4464467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0059639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780483669"/>
                    </a:ext>
                  </a:extLst>
                </a:gridCol>
                <a:gridCol w="2641962">
                  <a:extLst>
                    <a:ext uri="{9D8B030D-6E8A-4147-A177-3AD203B41FA5}">
                      <a16:colId xmlns:a16="http://schemas.microsoft.com/office/drawing/2014/main" val="583700493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11264F"/>
                          </a:solidFill>
                        </a:rPr>
                        <a:t>Professor – </a:t>
                      </a:r>
                      <a:r>
                        <a:rPr lang="ko-KR" altLang="en-US" sz="1200" b="1" dirty="0">
                          <a:solidFill>
                            <a:srgbClr val="11264F"/>
                          </a:solidFill>
                        </a:rPr>
                        <a:t>교수 정보 테이블</a:t>
                      </a:r>
                    </a:p>
                  </a:txBody>
                  <a:tcPr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5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No.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Datatype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Nullable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9248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pro_id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number(8)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24893"/>
                  </a:ext>
                </a:extLst>
              </a:tr>
              <a:tr h="23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pro_pwd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비밀번호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0157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pro_name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이름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911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pro_eng_name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영문이름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722119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pro_jumin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주민등록번호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748240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pro_major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전공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519467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pro_tel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전화번호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03742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pro_addr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varchar2(100)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주소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69992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pro_email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이메일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70455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pro_img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BLOB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사진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437726"/>
                  </a:ext>
                </a:extLst>
              </a:tr>
            </a:tbl>
          </a:graphicData>
        </a:graphic>
      </p:graphicFrame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1E88609B-23C2-4232-9862-342DA1FEB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006665"/>
              </p:ext>
            </p:extLst>
          </p:nvPr>
        </p:nvGraphicFramePr>
        <p:xfrm>
          <a:off x="664636" y="4165790"/>
          <a:ext cx="8586510" cy="2569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0">
                  <a:extLst>
                    <a:ext uri="{9D8B030D-6E8A-4147-A177-3AD203B41FA5}">
                      <a16:colId xmlns:a16="http://schemas.microsoft.com/office/drawing/2014/main" val="360448599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4464467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0059639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780483669"/>
                    </a:ext>
                  </a:extLst>
                </a:gridCol>
                <a:gridCol w="2641962">
                  <a:extLst>
                    <a:ext uri="{9D8B030D-6E8A-4147-A177-3AD203B41FA5}">
                      <a16:colId xmlns:a16="http://schemas.microsoft.com/office/drawing/2014/main" val="583700493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11264F"/>
                          </a:solidFill>
                        </a:rPr>
                        <a:t>Schedule - </a:t>
                      </a:r>
                      <a:r>
                        <a:rPr lang="ko-KR" altLang="en-US" sz="1200" b="1" dirty="0">
                          <a:solidFill>
                            <a:srgbClr val="11264F"/>
                          </a:solidFill>
                        </a:rPr>
                        <a:t>학사 일정 테이블</a:t>
                      </a:r>
                    </a:p>
                  </a:txBody>
                  <a:tcPr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5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No.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Datatype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Nullable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9248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sche_num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학사 일정 인덱스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24893"/>
                  </a:ext>
                </a:extLst>
              </a:tr>
              <a:tr h="23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sche_content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varchar2(100)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학사 일정 내용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01578"/>
                  </a:ext>
                </a:extLst>
              </a:tr>
              <a:tr h="176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sche_startyear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number(4)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일정 시작 연도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9118"/>
                  </a:ext>
                </a:extLst>
              </a:tr>
              <a:tr h="234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sche_startmonth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number(2)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일정 시작 월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722119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sche_startday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number(2)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일정 시작 일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670620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sche_endyear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number(4)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일정 종료 연도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8331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sche_endmonth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number(2)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일정 종료 월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27565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sche_endday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number(2)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일정 종료 일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552105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sche_holiday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number(1)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공휴일 여부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73318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A680BE-D29C-4325-80B7-5016E079F425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BDC3443-7D4C-49D4-9DC6-597B7A92B35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E490D910-7420-4FE7-AC8E-37D0E35F105D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04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데이터베이스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 05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594680A-8B82-43D0-A27F-AF5AF913823B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35" name="이등변 삼각형 34">
                <a:extLst>
                  <a:ext uri="{FF2B5EF4-FFF2-40B4-BE49-F238E27FC236}">
                    <a16:creationId xmlns:a16="http://schemas.microsoft.com/office/drawing/2014/main" id="{B2428662-4113-4675-B321-A83F0637B56C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1E8F12A-2955-46D5-9DF8-E9C6F01F6F7C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ED5D8B1-98E2-4002-8B31-F105142D915E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436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158D367F-2DE8-45D2-8E06-90DAA5EC0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895"/>
              </p:ext>
            </p:extLst>
          </p:nvPr>
        </p:nvGraphicFramePr>
        <p:xfrm>
          <a:off x="664636" y="1196752"/>
          <a:ext cx="8586510" cy="2569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0">
                  <a:extLst>
                    <a:ext uri="{9D8B030D-6E8A-4147-A177-3AD203B41FA5}">
                      <a16:colId xmlns:a16="http://schemas.microsoft.com/office/drawing/2014/main" val="360448599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4464467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0059639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780483669"/>
                    </a:ext>
                  </a:extLst>
                </a:gridCol>
                <a:gridCol w="2641962">
                  <a:extLst>
                    <a:ext uri="{9D8B030D-6E8A-4147-A177-3AD203B41FA5}">
                      <a16:colId xmlns:a16="http://schemas.microsoft.com/office/drawing/2014/main" val="583700493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rgbClr val="11264F"/>
                          </a:solidFill>
                        </a:rPr>
                        <a:t>Scoreclass</a:t>
                      </a:r>
                      <a:r>
                        <a:rPr lang="en-US" altLang="ko-KR" sz="1200" b="1" dirty="0">
                          <a:solidFill>
                            <a:srgbClr val="11264F"/>
                          </a:solidFill>
                        </a:rPr>
                        <a:t> – </a:t>
                      </a:r>
                      <a:r>
                        <a:rPr lang="ko-KR" altLang="en-US" sz="1200" b="1" dirty="0">
                          <a:solidFill>
                            <a:srgbClr val="11264F"/>
                          </a:solidFill>
                        </a:rPr>
                        <a:t>학생 성적 테이블</a:t>
                      </a:r>
                    </a:p>
                  </a:txBody>
                  <a:tcPr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5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EEEEEE"/>
                          </a:solidFill>
                        </a:rPr>
                        <a:t>No.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EEEEEE"/>
                          </a:solidFill>
                        </a:rPr>
                        <a:t>Datatype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EEEEEE"/>
                          </a:solidFill>
                        </a:rPr>
                        <a:t>Nullable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EEEEEE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9248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sc_subj_code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교과목 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24893"/>
                  </a:ext>
                </a:extLst>
              </a:tr>
              <a:tr h="23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sc_stu_id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number(8)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학번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0157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sc_pro_id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number(8)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번호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9118"/>
                  </a:ext>
                </a:extLst>
              </a:tr>
              <a:tr h="234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sc_year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number(4)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성적 연도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722119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sc_grade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number(1)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성적 학년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670620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6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sc_semester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number(1)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성적 학기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8331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sc_score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성적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숫자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27565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sc_retake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재수강 여부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552105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sc_score2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성적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문자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73318"/>
                  </a:ext>
                </a:extLst>
              </a:tr>
            </a:tbl>
          </a:graphicData>
        </a:graphic>
      </p:graphicFrame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8A895D6F-D93E-4B18-B8B2-5A53FA28B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487209"/>
              </p:ext>
            </p:extLst>
          </p:nvPr>
        </p:nvGraphicFramePr>
        <p:xfrm>
          <a:off x="664636" y="3951916"/>
          <a:ext cx="8586510" cy="2569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0">
                  <a:extLst>
                    <a:ext uri="{9D8B030D-6E8A-4147-A177-3AD203B41FA5}">
                      <a16:colId xmlns:a16="http://schemas.microsoft.com/office/drawing/2014/main" val="360448599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4464467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0059639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780483669"/>
                    </a:ext>
                  </a:extLst>
                </a:gridCol>
                <a:gridCol w="2641962">
                  <a:extLst>
                    <a:ext uri="{9D8B030D-6E8A-4147-A177-3AD203B41FA5}">
                      <a16:colId xmlns:a16="http://schemas.microsoft.com/office/drawing/2014/main" val="583700493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11264F"/>
                          </a:solidFill>
                        </a:rPr>
                        <a:t>Subject – </a:t>
                      </a:r>
                      <a:r>
                        <a:rPr lang="ko-KR" altLang="en-US" sz="1200" b="1" dirty="0">
                          <a:solidFill>
                            <a:srgbClr val="11264F"/>
                          </a:solidFill>
                        </a:rPr>
                        <a:t>교과목 정보 테이블</a:t>
                      </a:r>
                    </a:p>
                  </a:txBody>
                  <a:tcPr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5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No.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EEEEEE"/>
                          </a:solidFill>
                        </a:rPr>
                        <a:t>Datatype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EEEEEE"/>
                          </a:solidFill>
                        </a:rPr>
                        <a:t>Nullable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EEEEEE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9248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subj_code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교과목 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24893"/>
                  </a:ext>
                </a:extLst>
              </a:tr>
              <a:tr h="23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subj_state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이수구분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0157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subj_majorcode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수강대상학과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9118"/>
                  </a:ext>
                </a:extLst>
              </a:tr>
              <a:tr h="234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subj_name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교과목명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722119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subj_hakjum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number(1)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학점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670620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6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subj_pro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number(8)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담당 교수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8331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subj_room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수업장소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27565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subj_day1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varchar2(10)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수업일 </a:t>
                      </a: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552105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subj_day2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varchar2(10)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수업일 </a:t>
                      </a:r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7331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A358437F-87CF-44DC-9077-E1A5F08780C1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B10EAF-3E31-40BA-B823-B4FACF6D8299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7" name="제목 1">
              <a:extLst>
                <a:ext uri="{FF2B5EF4-FFF2-40B4-BE49-F238E27FC236}">
                  <a16:creationId xmlns:a16="http://schemas.microsoft.com/office/drawing/2014/main" id="{6FC2C359-49EB-4217-A209-1300837A1072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04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데이터베이스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 05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72B7354-6601-4B87-BF0F-9228FC1257A1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6BE5AD2F-DEC6-4A7B-8FF4-7FF298D7B90C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0CC84DD-FA1F-4BDF-B228-2A32E7C213CB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F48B9E1-2048-4B44-8C96-C0C153302849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382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158D367F-2DE8-45D2-8E06-90DAA5EC0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237121"/>
              </p:ext>
            </p:extLst>
          </p:nvPr>
        </p:nvGraphicFramePr>
        <p:xfrm>
          <a:off x="664636" y="1196752"/>
          <a:ext cx="8586510" cy="3735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0">
                  <a:extLst>
                    <a:ext uri="{9D8B030D-6E8A-4147-A177-3AD203B41FA5}">
                      <a16:colId xmlns:a16="http://schemas.microsoft.com/office/drawing/2014/main" val="360448599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4464467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0059639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780483669"/>
                    </a:ext>
                  </a:extLst>
                </a:gridCol>
                <a:gridCol w="2641962">
                  <a:extLst>
                    <a:ext uri="{9D8B030D-6E8A-4147-A177-3AD203B41FA5}">
                      <a16:colId xmlns:a16="http://schemas.microsoft.com/office/drawing/2014/main" val="583700493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11264F"/>
                          </a:solidFill>
                        </a:rPr>
                        <a:t>Student – </a:t>
                      </a:r>
                      <a:r>
                        <a:rPr lang="ko-KR" altLang="en-US" sz="1200" b="1" dirty="0">
                          <a:solidFill>
                            <a:srgbClr val="11264F"/>
                          </a:solidFill>
                        </a:rPr>
                        <a:t>학생 정보 테이블</a:t>
                      </a:r>
                    </a:p>
                  </a:txBody>
                  <a:tcPr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5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EEEEEE"/>
                          </a:solidFill>
                        </a:rPr>
                        <a:t>No.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EEEEEE"/>
                          </a:solidFill>
                        </a:rPr>
                        <a:t>Datatype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EEEEEE"/>
                          </a:solidFill>
                        </a:rPr>
                        <a:t>Nullable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rgbClr val="EEEEEE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9248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stu_id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학번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24893"/>
                  </a:ext>
                </a:extLst>
              </a:tr>
              <a:tr h="23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stu_pwd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학생 비밀번호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0157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stu_name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학생 이름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9118"/>
                  </a:ext>
                </a:extLst>
              </a:tr>
              <a:tr h="234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stu_eng_name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학생 영문이름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722119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5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stu_jumin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학생 주민등록번호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670620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6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stu_state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number(1)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학적 구분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8331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stu_major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학생 전공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27565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stu_grade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number(1)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552105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stu_pro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담당 교수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67331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stu_tel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학생 전화번호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93027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stu_emgTel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학생 비상연락망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476130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stu_addr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varchar2(100)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학생 주소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36673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stu_email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학생 이메일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739011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stu_img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BLOB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학생 사진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795956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07F77F-1388-4C2F-9242-A7720D477AF5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D87C788-E28E-47E0-8C12-7676402126FC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FE678B5A-88C1-4232-8E46-4193A5DBDF18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04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데이터베이스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 05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8B8B53F-9A82-479B-A179-947F91BC4BEF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01C54864-6B32-47F0-B77E-536EDD455A5F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B97B35D-53CF-4DA1-B0B4-DE19893F5A15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8BBB74-8531-4CA6-A895-5F52EA228839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6536072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1013840"/>
            <a:ext cx="9906000" cy="908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로그인</a:t>
            </a:r>
            <a:endParaRPr lang="ko-KR" altLang="en-US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아이디와 비밀번호를 입력하여 로그인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아이디와 비밀번호를 잃어버렸을 경우 아이디 찾기와 비밀번호 찾기 기능 제공 </a:t>
            </a:r>
            <a:endParaRPr lang="en-US" altLang="ko-KR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28825"/>
            <a:ext cx="9906000" cy="482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1029217"/>
            <a:ext cx="9906000" cy="902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메인화면</a:t>
            </a:r>
            <a:endParaRPr lang="ko-KR" altLang="en-US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왼쪽에는 로그인한 학생의 프로필과 가운데엔 학사공지와 학사일정을 출력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드롭 메뉴를 통해 학생이 필요한 다양한 기능을 제공</a:t>
            </a:r>
            <a:endParaRPr lang="en-US" altLang="ko-KR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93446"/>
            <a:ext cx="9906000" cy="4864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866182"/>
            <a:ext cx="9906000" cy="1179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학생정보 </a:t>
            </a:r>
            <a:r>
              <a:rPr lang="en-US" altLang="ko-KR" sz="1200" b="1"/>
              <a:t>- </a:t>
            </a:r>
            <a:r>
              <a:rPr lang="ko-KR" altLang="en-US" sz="1200" b="1"/>
              <a:t>개인정보</a:t>
            </a:r>
            <a:endParaRPr lang="ko-KR" altLang="en-US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학생의 정보를 수정할 수 있는 화면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학정정보는 수정할 수 없으며 기본정보나 사진을 수정할 수 있도록 구현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다음 </a:t>
            </a:r>
            <a:r>
              <a:rPr lang="en-US" altLang="ko-KR" sz="1200"/>
              <a:t>API</a:t>
            </a:r>
            <a:r>
              <a:rPr lang="ko-KR" altLang="en-US" sz="1200"/>
              <a:t>를 사용하여 주소를 검색할 수 있는 기능 제공</a:t>
            </a:r>
            <a:endParaRPr lang="en-US" altLang="ko-KR" sz="12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96096"/>
            <a:ext cx="9906000" cy="4861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1017097"/>
            <a:ext cx="9906000" cy="638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학생정보 </a:t>
            </a:r>
            <a:r>
              <a:rPr lang="en-US" altLang="ko-KR" sz="1200" b="1"/>
              <a:t>– </a:t>
            </a:r>
            <a:r>
              <a:rPr lang="ko-KR" altLang="en-US" sz="1200" b="1"/>
              <a:t>수강정보</a:t>
            </a:r>
            <a:r>
              <a:rPr lang="en-US" altLang="ko-KR" sz="1200" b="1"/>
              <a:t>(</a:t>
            </a:r>
            <a:r>
              <a:rPr lang="ko-KR" altLang="en-US" sz="1200" b="1"/>
              <a:t>나의 시간표</a:t>
            </a:r>
            <a:r>
              <a:rPr lang="en-US" altLang="ko-KR" sz="1200" b="1"/>
              <a:t>)</a:t>
            </a:r>
            <a:endParaRPr lang="en-US" altLang="ko-KR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학생의 정보로부터 학년을 가져와 현재 자신이 듣고 있는 수강정보를 시간표로 출력</a:t>
            </a:r>
            <a:endParaRPr lang="en-US" altLang="ko-KR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80559"/>
            <a:ext cx="9906000" cy="4877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866182"/>
            <a:ext cx="9906000" cy="1179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학생정보 </a:t>
            </a:r>
            <a:r>
              <a:rPr lang="en-US" altLang="ko-KR" sz="1200" b="1"/>
              <a:t>– </a:t>
            </a:r>
            <a:r>
              <a:rPr lang="ko-KR" altLang="en-US" sz="1200" b="1"/>
              <a:t>수강정보</a:t>
            </a:r>
            <a:r>
              <a:rPr lang="en-US" altLang="ko-KR" sz="1200" b="1"/>
              <a:t>(</a:t>
            </a:r>
            <a:r>
              <a:rPr lang="ko-KR" altLang="en-US" sz="1200" b="1"/>
              <a:t>나의 출석</a:t>
            </a:r>
            <a:r>
              <a:rPr lang="en-US" altLang="ko-KR" sz="1200" b="1"/>
              <a:t>)</a:t>
            </a:r>
            <a:endParaRPr lang="en-US" altLang="ko-KR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자신이 듣고 있는 수강에 대한 출결 정보를 제공하는 화면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학년과 학기를 선택 후 조회를 누르면 해당 학년과 학기에 대한 수강정보를 왼쪽에 출력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출력된 교과목명을 선택하면 오른쪽에 출결 정보를 테이블로 출력</a:t>
            </a:r>
            <a:endParaRPr lang="en-US" altLang="ko-KR" sz="12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85685"/>
            <a:ext cx="9906000" cy="4872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996197"/>
            <a:ext cx="9906000" cy="906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학생정보 </a:t>
            </a:r>
            <a:r>
              <a:rPr lang="en-US" altLang="ko-KR" sz="1200" b="1"/>
              <a:t>– </a:t>
            </a:r>
            <a:r>
              <a:rPr lang="ko-KR" altLang="en-US" sz="1200" b="1"/>
              <a:t>수강정보</a:t>
            </a:r>
            <a:r>
              <a:rPr lang="en-US" altLang="ko-KR" sz="1200" b="1"/>
              <a:t>(</a:t>
            </a:r>
            <a:r>
              <a:rPr lang="ko-KR" altLang="en-US" sz="1200" b="1"/>
              <a:t>성적 조회</a:t>
            </a:r>
            <a:r>
              <a:rPr lang="en-US" altLang="ko-KR" sz="1200" b="1"/>
              <a:t>)</a:t>
            </a:r>
            <a:endParaRPr lang="en-US" altLang="ko-KR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해당 년도와 학기를 선택 후 조회를 누르면 학년과 학기에 대한 교과목 정보와 성적을 출력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테이블 하단엔 성적의 요약정보를 제공</a:t>
            </a:r>
            <a:endParaRPr lang="ko-KR" altLang="en-US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93539"/>
            <a:ext cx="9906000" cy="4864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986808"/>
            <a:ext cx="9906000" cy="906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학사정보 </a:t>
            </a:r>
            <a:r>
              <a:rPr lang="en-US" altLang="ko-KR" sz="1200" b="1"/>
              <a:t>– </a:t>
            </a:r>
            <a:r>
              <a:rPr lang="ko-KR" altLang="en-US" sz="1200" b="1"/>
              <a:t>학사공지</a:t>
            </a:r>
            <a:endParaRPr lang="ko-KR" altLang="en-US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학사공지에 대한 정보를 제공하는 화면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검색과 삭제 기능을 제공하며 댓글의 수와 첨부파일에 대한 유무를 제목 옆에 출력 </a:t>
            </a:r>
            <a:endParaRPr lang="en-US" altLang="ko-KR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96000"/>
            <a:ext cx="9906000" cy="48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2CFA78-DBA4-46A4-AC44-DC100EB05FD8}"/>
              </a:ext>
            </a:extLst>
          </p:cNvPr>
          <p:cNvSpPr/>
          <p:nvPr/>
        </p:nvSpPr>
        <p:spPr>
          <a:xfrm>
            <a:off x="0" y="3717032"/>
            <a:ext cx="9906000" cy="3140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6456" y="476672"/>
            <a:ext cx="2689588" cy="834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ctr" anchorCtr="0"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ko-KR" sz="4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 pitchFamily="18"/>
                <a:ea typeface="굴림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latinLnBrk="0">
              <a:buFont typeface="StarSymbol"/>
              <a:buNone/>
            </a:pPr>
            <a:r>
              <a:rPr lang="ko-KR" altLang="en-US" sz="4000" b="1" dirty="0">
                <a:solidFill>
                  <a:srgbClr val="FFCC00"/>
                </a:solidFill>
                <a:latin typeface="+mn-ea"/>
                <a:ea typeface="+mn-ea"/>
              </a:rPr>
              <a:t>목 차</a:t>
            </a:r>
            <a:endParaRPr lang="en-US" sz="4000" b="1" dirty="0">
              <a:solidFill>
                <a:srgbClr val="FFCC00"/>
              </a:solidFill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8155" y="3918095"/>
            <a:ext cx="1344794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1264F"/>
                </a:solidFill>
              </a:rPr>
              <a:t>개발</a:t>
            </a:r>
            <a:endParaRPr lang="en-US" altLang="ko-KR" b="1" dirty="0">
              <a:solidFill>
                <a:srgbClr val="11264F"/>
              </a:solidFill>
            </a:endParaRPr>
          </a:p>
          <a:p>
            <a:pPr algn="ctr"/>
            <a:r>
              <a:rPr lang="ko-KR" altLang="en-US" b="1" dirty="0">
                <a:solidFill>
                  <a:srgbClr val="11264F"/>
                </a:solidFill>
              </a:rPr>
              <a:t>배경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F71488-951C-4640-A2DF-3210856D896C}"/>
              </a:ext>
            </a:extLst>
          </p:cNvPr>
          <p:cNvGrpSpPr/>
          <p:nvPr/>
        </p:nvGrpSpPr>
        <p:grpSpPr>
          <a:xfrm>
            <a:off x="468140" y="3126007"/>
            <a:ext cx="8964996" cy="802840"/>
            <a:chOff x="524508" y="2569831"/>
            <a:chExt cx="8964996" cy="80284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CFF6496-D382-4056-AAF0-3497BB9FE71B}"/>
                </a:ext>
              </a:extLst>
            </p:cNvPr>
            <p:cNvSpPr/>
            <p:nvPr/>
          </p:nvSpPr>
          <p:spPr>
            <a:xfrm>
              <a:off x="524508" y="2569831"/>
              <a:ext cx="900100" cy="7920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>
                  <a:latin typeface="+mn-ea"/>
                </a:rPr>
                <a:t>01</a:t>
              </a:r>
              <a:endParaRPr lang="ko-KR" altLang="en-US" sz="4400" b="1" dirty="0"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2D96F90-22C1-4A0C-AC8D-FC3AA8A047D4}"/>
                </a:ext>
              </a:extLst>
            </p:cNvPr>
            <p:cNvSpPr/>
            <p:nvPr/>
          </p:nvSpPr>
          <p:spPr>
            <a:xfrm>
              <a:off x="2612740" y="2580583"/>
              <a:ext cx="900100" cy="7920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>
                  <a:latin typeface="+mn-ea"/>
                </a:rPr>
                <a:t>02</a:t>
              </a:r>
              <a:endParaRPr lang="ko-KR" altLang="en-US" sz="4400" b="1" dirty="0">
                <a:latin typeface="+mn-ea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C489BF5-2657-4CAA-936B-3B6BB9CC6F7E}"/>
                </a:ext>
              </a:extLst>
            </p:cNvPr>
            <p:cNvSpPr/>
            <p:nvPr/>
          </p:nvSpPr>
          <p:spPr>
            <a:xfrm>
              <a:off x="4700972" y="2580583"/>
              <a:ext cx="900100" cy="7920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>
                  <a:latin typeface="+mn-ea"/>
                </a:rPr>
                <a:t>03</a:t>
              </a:r>
              <a:endParaRPr lang="ko-KR" altLang="en-US" sz="4400" b="1" dirty="0">
                <a:latin typeface="+mn-ea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F80ED44-9E79-4E47-80D9-E44AFBCEA1C9}"/>
                </a:ext>
              </a:extLst>
            </p:cNvPr>
            <p:cNvSpPr/>
            <p:nvPr/>
          </p:nvSpPr>
          <p:spPr>
            <a:xfrm>
              <a:off x="8589404" y="2580583"/>
              <a:ext cx="900100" cy="7920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>
                  <a:latin typeface="+mn-ea"/>
                </a:rPr>
                <a:t>05</a:t>
              </a:r>
              <a:endParaRPr lang="ko-KR" altLang="en-US" sz="4400" b="1" dirty="0">
                <a:latin typeface="+mn-e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889A12F-2DD4-443D-86E0-10DBC5C2E4FA}"/>
                </a:ext>
              </a:extLst>
            </p:cNvPr>
            <p:cNvSpPr/>
            <p:nvPr/>
          </p:nvSpPr>
          <p:spPr>
            <a:xfrm>
              <a:off x="6645188" y="2580583"/>
              <a:ext cx="900100" cy="7920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>
                  <a:latin typeface="+mn-ea"/>
                </a:rPr>
                <a:t>04</a:t>
              </a:r>
              <a:endParaRPr lang="ko-KR" altLang="en-US" sz="4400" b="1" dirty="0">
                <a:latin typeface="+mn-ea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57729FA-518D-49FA-AF62-4CDB349CE9F2}"/>
              </a:ext>
            </a:extLst>
          </p:cNvPr>
          <p:cNvSpPr/>
          <p:nvPr/>
        </p:nvSpPr>
        <p:spPr>
          <a:xfrm>
            <a:off x="2330578" y="3918095"/>
            <a:ext cx="1344794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1264F"/>
                </a:solidFill>
              </a:rPr>
              <a:t>개발</a:t>
            </a:r>
            <a:endParaRPr lang="en-US" altLang="ko-KR" b="1" dirty="0">
              <a:solidFill>
                <a:srgbClr val="11264F"/>
              </a:solidFill>
            </a:endParaRPr>
          </a:p>
          <a:p>
            <a:pPr algn="ctr"/>
            <a:r>
              <a:rPr lang="ko-KR" altLang="en-US" b="1" dirty="0">
                <a:solidFill>
                  <a:srgbClr val="11264F"/>
                </a:solidFill>
              </a:rPr>
              <a:t>환경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959EF0-A51C-4A03-817D-347B6D1A3D32}"/>
              </a:ext>
            </a:extLst>
          </p:cNvPr>
          <p:cNvSpPr/>
          <p:nvPr/>
        </p:nvSpPr>
        <p:spPr>
          <a:xfrm>
            <a:off x="4419497" y="3918095"/>
            <a:ext cx="1344794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1264F"/>
                </a:solidFill>
              </a:rPr>
              <a:t>추진</a:t>
            </a:r>
            <a:endParaRPr lang="en-US" altLang="ko-KR" b="1" dirty="0">
              <a:solidFill>
                <a:srgbClr val="11264F"/>
              </a:solidFill>
            </a:endParaRPr>
          </a:p>
          <a:p>
            <a:pPr algn="ctr"/>
            <a:r>
              <a:rPr lang="ko-KR" altLang="en-US" b="1" dirty="0">
                <a:solidFill>
                  <a:srgbClr val="11264F"/>
                </a:solidFill>
              </a:rPr>
              <a:t>일정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FF583E8-E2C7-4A06-BC66-FEE79835682D}"/>
              </a:ext>
            </a:extLst>
          </p:cNvPr>
          <p:cNvSpPr/>
          <p:nvPr/>
        </p:nvSpPr>
        <p:spPr>
          <a:xfrm>
            <a:off x="6366274" y="3918095"/>
            <a:ext cx="1344794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1264F"/>
                </a:solidFill>
              </a:rPr>
              <a:t>데이터</a:t>
            </a:r>
            <a:endParaRPr lang="en-US" altLang="ko-KR" b="1" dirty="0">
              <a:solidFill>
                <a:srgbClr val="11264F"/>
              </a:solidFill>
            </a:endParaRPr>
          </a:p>
          <a:p>
            <a:pPr algn="ctr"/>
            <a:r>
              <a:rPr lang="ko-KR" altLang="en-US" b="1" dirty="0">
                <a:solidFill>
                  <a:srgbClr val="11264F"/>
                </a:solidFill>
              </a:rPr>
              <a:t>베이스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F14F19-672C-4B2E-9E75-E79E3692B5B1}"/>
              </a:ext>
            </a:extLst>
          </p:cNvPr>
          <p:cNvSpPr/>
          <p:nvPr/>
        </p:nvSpPr>
        <p:spPr>
          <a:xfrm>
            <a:off x="8313051" y="3918095"/>
            <a:ext cx="1344794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1264F"/>
                </a:solidFill>
              </a:rPr>
              <a:t>구현</a:t>
            </a:r>
            <a:endParaRPr lang="en-US" altLang="ko-KR" b="1" dirty="0">
              <a:solidFill>
                <a:srgbClr val="11264F"/>
              </a:solidFill>
            </a:endParaRPr>
          </a:p>
          <a:p>
            <a:pPr algn="ctr"/>
            <a:r>
              <a:rPr lang="ko-KR" altLang="en-US" b="1" dirty="0">
                <a:solidFill>
                  <a:srgbClr val="11264F"/>
                </a:solidFill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238333773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992312"/>
            <a:ext cx="9906000" cy="90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학사정보 </a:t>
            </a:r>
            <a:r>
              <a:rPr lang="en-US" altLang="ko-KR" sz="1200" b="1"/>
              <a:t>– </a:t>
            </a:r>
            <a:r>
              <a:rPr lang="ko-KR" altLang="en-US" sz="1200" b="1"/>
              <a:t>학사일정</a:t>
            </a:r>
            <a:endParaRPr lang="ko-KR" altLang="en-US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학사 일정에 대한 정보를 제공하는 화면으로 공휴일은 붉은색으로 출력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다른 연도의 학사 일정에 대한 정보를 열람할 수 있도록 구현</a:t>
            </a:r>
            <a:endParaRPr lang="en-US" altLang="ko-KR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85770"/>
            <a:ext cx="9906000" cy="4872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866182"/>
            <a:ext cx="9906000" cy="1179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자유게시판</a:t>
            </a:r>
            <a:endParaRPr lang="ko-KR" altLang="en-US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학생들이 서로 정보 교환하거나 자유롭게 작성할 수 있는 게시판 화면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첨부파일</a:t>
            </a:r>
            <a:r>
              <a:rPr lang="en-US" altLang="ko-KR" sz="1200"/>
              <a:t>, </a:t>
            </a:r>
            <a:r>
              <a:rPr lang="ko-KR" altLang="en-US" sz="1200"/>
              <a:t>댓글에 대한 여부를 제목 옆에 표시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많은 게시글이 있을 경우 한 페이지에 모두 출력하지 않고 페이징처리</a:t>
            </a:r>
            <a:endParaRPr lang="en-US" altLang="ko-KR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75422"/>
            <a:ext cx="9906000" cy="4882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866182"/>
            <a:ext cx="9906000" cy="1179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자유게시판</a:t>
            </a:r>
            <a:r>
              <a:rPr lang="en-US" altLang="ko-KR" sz="1200" b="1"/>
              <a:t>(</a:t>
            </a:r>
            <a:r>
              <a:rPr lang="ko-KR" altLang="en-US" sz="1200" b="1"/>
              <a:t>게시글 읽기</a:t>
            </a:r>
            <a:r>
              <a:rPr lang="en-US" altLang="ko-KR" sz="1200" b="1"/>
              <a:t>)</a:t>
            </a:r>
            <a:endParaRPr lang="en-US" altLang="ko-KR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작성한 게시글에 대한 정보와 글 내용을 화면에 출력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첨부파일이 있을 경우 하단에 표시하며 클릭 시 해당 파일 다운로드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게시글에 댓글을 작성할 수 있도록 구현</a:t>
            </a:r>
            <a:endParaRPr lang="en-US" altLang="ko-KR" sz="12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90890"/>
            <a:ext cx="9906000" cy="4867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866182"/>
            <a:ext cx="9906000" cy="1179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자유게시판</a:t>
            </a:r>
            <a:r>
              <a:rPr lang="en-US" altLang="ko-KR" sz="1200" b="1"/>
              <a:t>(</a:t>
            </a:r>
            <a:r>
              <a:rPr lang="ko-KR" altLang="en-US" sz="1200" b="1"/>
              <a:t>게시글 읽기</a:t>
            </a:r>
            <a:r>
              <a:rPr lang="en-US" altLang="ko-KR" sz="1200" b="1"/>
              <a:t>)</a:t>
            </a:r>
            <a:endParaRPr lang="en-US" altLang="ko-KR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학사공지를 작성할 수 있는 화면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Summernote</a:t>
            </a:r>
            <a:r>
              <a:rPr lang="ko-KR" altLang="en-US" sz="1200"/>
              <a:t>에서 제공하는 </a:t>
            </a:r>
            <a:r>
              <a:rPr lang="en-US" altLang="ko-KR" sz="1200"/>
              <a:t>API</a:t>
            </a:r>
            <a:r>
              <a:rPr lang="ko-KR" altLang="en-US" sz="1200"/>
              <a:t>를 이용하여 게시글에 대한 다양한 기능을 제공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게시글의 이미지를 첨부파일에 등록하지 않게 구분하여 데이터베이스에 등록</a:t>
            </a:r>
            <a:endParaRPr lang="en-US" altLang="ko-KR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77992"/>
            <a:ext cx="9906000" cy="4880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 rot="0"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8" name="제목 1"/>
            <p:cNvSpPr txBox="1"/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89999" tIns="44999" rIns="89999" bIns="44999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defRPr lang="ko-KR" sz="4400" b="0" i="0" u="none" strike="noStrike" kern="1200" spc="0">
                  <a:solidFill>
                    <a:srgbClr val="000000"/>
                  </a:solidFill>
                  <a:latin typeface="맑은 고딕"/>
                  <a:ea typeface="굴림"/>
                  <a:cs typeface="Arial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  <a:defRPr/>
              </a:pP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>
                  <a:solidFill>
                    <a:srgbClr val="11264f"/>
                  </a:solidFill>
                  <a:latin typeface="+mn-ea"/>
                  <a:ea typeface="+mn-ea"/>
                </a:rPr>
                <a:t>학생</a:t>
              </a:r>
              <a:r>
                <a:rPr lang="en-US" altLang="ko-KR" sz="2000" b="1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 rot="0"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>
                  <a:gd name="adj" fmla="val 50000"/>
                </a:avLst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711636" y="515289"/>
                <a:ext cx="975267" cy="38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  <a:defRPr/>
                </a:pPr>
                <a:r>
                  <a:rPr lang="en-US" altLang="ko-KR" b="1">
                    <a:solidFill>
                      <a:srgbClr val="ffcc00"/>
                    </a:solidFill>
                    <a:latin typeface="+mn-ea"/>
                  </a:rPr>
                  <a:t>Team3</a:t>
                </a:r>
                <a:endParaRPr lang="en-US" altLang="ko-KR" b="1">
                  <a:solidFill>
                    <a:srgbClr val="ffcc00"/>
                  </a:solidFill>
                  <a:latin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0" y="990576"/>
            <a:ext cx="9906000" cy="902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/>
              <a:t>자유게시판</a:t>
            </a:r>
            <a:r>
              <a:rPr lang="en-US" altLang="ko-KR" sz="1200" b="1"/>
              <a:t>(</a:t>
            </a:r>
            <a:r>
              <a:rPr lang="ko-KR" altLang="en-US" sz="1200" b="1"/>
              <a:t>댓글 작성</a:t>
            </a:r>
            <a:r>
              <a:rPr lang="en-US" altLang="ko-KR" sz="1200" b="1"/>
              <a:t>)</a:t>
            </a:r>
            <a:endParaRPr lang="en-US" altLang="ko-KR" sz="1200" b="1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게시글 조회 페이지에 댓글을 작성할 수 있는 화면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/>
              <a:t>* </a:t>
            </a:r>
            <a:r>
              <a:rPr lang="ko-KR" altLang="en-US" sz="1200"/>
              <a:t>답 댓글 작성은 팝업창으로 제공</a:t>
            </a:r>
            <a:endParaRPr lang="en-US" altLang="ko-KR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96000"/>
            <a:ext cx="9906000" cy="48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5D9BDC2-8633-4437-A858-4B0F0AB6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5245"/>
            <a:ext cx="9906000" cy="4831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975948"/>
            <a:ext cx="990600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로그인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아이디와 비밀번호를 입력하여 로그인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아이디와 비밀번호를 잃어버렸을 경우 아이디 찾기와 비밀번호 찾기 기능 제공 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597B5E-A9E4-4B32-8E2B-1BFDA570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635" y="2192184"/>
            <a:ext cx="3803384" cy="2139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6BA60A-F80D-4E2C-88E6-98790DE9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120" y="4547099"/>
            <a:ext cx="3805200" cy="21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19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866182"/>
            <a:ext cx="990600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학생정보관리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학생등록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학생의 학정 정보</a:t>
            </a:r>
            <a:r>
              <a:rPr lang="en-US" altLang="ko-KR" sz="1200" dirty="0"/>
              <a:t>,</a:t>
            </a:r>
            <a:r>
              <a:rPr lang="ko-KR" altLang="en-US" sz="1200" dirty="0"/>
              <a:t> 기본정보와 사진을 등록하는 화면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교수를 검색하여 선택 시 소속학부</a:t>
            </a:r>
            <a:r>
              <a:rPr lang="en-US" altLang="ko-KR" sz="1200" dirty="0"/>
              <a:t>, </a:t>
            </a:r>
            <a:r>
              <a:rPr lang="ko-KR" altLang="en-US" sz="1200" dirty="0"/>
              <a:t>소속학과 자동으로 입력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다음에서 제공하는 </a:t>
            </a:r>
            <a:r>
              <a:rPr lang="en-US" altLang="ko-KR" sz="1200" dirty="0"/>
              <a:t>API</a:t>
            </a:r>
            <a:r>
              <a:rPr lang="ko-KR" altLang="en-US" sz="1200" dirty="0"/>
              <a:t>를 이용하여 주소 검색 기능 제공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759F04-FE3B-4843-AD48-87A62F3E5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3984"/>
            <a:ext cx="9906000" cy="4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99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989352"/>
            <a:ext cx="990600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학생정보관리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학생목록관리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데이터베이스에 저장된 학생의 정보를 리스트로 출력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리스트 선택 시 해당 학생의 자세한 정보를 오른쪽에 테이블로 출력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20360-9F9B-47C8-950C-AA3403A2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8506"/>
            <a:ext cx="9906000" cy="483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1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991747"/>
            <a:ext cx="990600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학생정보관리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성적조회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조회할 학번 검색 시 학생의 학적 정보를 출력하며 학생의 전체 성적에 대한 요약 정보를 화면 하단에 출력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년도와 학기를 조회하기 누르면 세부적인 정보 출력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D78FE3-5CB5-4E34-B2FD-EA04B512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474"/>
            <a:ext cx="9906000" cy="48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87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866182"/>
            <a:ext cx="990600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학생정보관리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과목 출결 조회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조회할 학번 검색 시 학생의 학적 정보를 출력하며 학생이 들었던 년도와 학기를 리스트로 출력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년도와 학기를 조회하기 누르면 해당 년도와 학기에 들었던 교과목명을 출력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교과목명 선택 시 오른쪽에 출석에 대한 정보를 출력하며 그 아래엔 출결에 관한 간단한 집계 출력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493D22-9809-4917-BB4A-22A2CDED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666"/>
            <a:ext cx="9906000" cy="48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6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2"/>
          <p:cNvSpPr/>
          <p:nvPr/>
        </p:nvSpPr>
        <p:spPr>
          <a:xfrm>
            <a:off x="4317619" y="1686122"/>
            <a:ext cx="4651368" cy="17869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ko-KR" altLang="en-US" sz="1700" b="1" dirty="0">
                <a:solidFill>
                  <a:srgbClr val="11264F"/>
                </a:solidFill>
                <a:latin typeface="+mn-ea"/>
                <a:cs typeface="Arial" pitchFamily="2"/>
              </a:rPr>
              <a:t>▶ 체계적인 데이터 관리를 통한 시스템 구현</a:t>
            </a:r>
            <a:endParaRPr lang="en-US" sz="600" b="1" dirty="0">
              <a:solidFill>
                <a:srgbClr val="11264F"/>
              </a:solidFill>
              <a:latin typeface="+mn-ea"/>
              <a:cs typeface="Arial" pitchFamily="2"/>
            </a:endParaRPr>
          </a:p>
          <a:p>
            <a:pPr hangingPunct="0">
              <a:lnSpc>
                <a:spcPct val="150000"/>
              </a:lnSpc>
            </a:pPr>
            <a:r>
              <a:rPr lang="ko-KR" altLang="en-US" sz="1700" b="1" dirty="0">
                <a:solidFill>
                  <a:srgbClr val="11264F"/>
                </a:solidFill>
                <a:latin typeface="+mn-ea"/>
                <a:cs typeface="Arial" pitchFamily="2"/>
              </a:rPr>
              <a:t>▶ 사용자</a:t>
            </a:r>
            <a:r>
              <a:rPr lang="en-US" sz="1700" b="1" dirty="0">
                <a:solidFill>
                  <a:srgbClr val="11264F"/>
                </a:solidFill>
                <a:latin typeface="+mn-ea"/>
                <a:cs typeface="Arial" pitchFamily="2"/>
              </a:rPr>
              <a:t>/</a:t>
            </a:r>
            <a:r>
              <a:rPr lang="ko-KR" altLang="en-US" sz="1700" b="1" dirty="0">
                <a:solidFill>
                  <a:srgbClr val="11264F"/>
                </a:solidFill>
                <a:latin typeface="+mn-ea"/>
                <a:cs typeface="Arial" pitchFamily="2"/>
              </a:rPr>
              <a:t>관리자에 대한 적합한 정보 제공</a:t>
            </a:r>
            <a:endParaRPr lang="en-US" sz="600" b="1" dirty="0">
              <a:solidFill>
                <a:srgbClr val="11264F"/>
              </a:solidFill>
              <a:latin typeface="+mn-ea"/>
              <a:cs typeface="Arial" pitchFamily="2"/>
            </a:endParaRPr>
          </a:p>
          <a:p>
            <a:pPr hangingPunct="0">
              <a:lnSpc>
                <a:spcPct val="150000"/>
              </a:lnSpc>
            </a:pPr>
            <a:r>
              <a:rPr lang="ko-KR" altLang="en-US" sz="1700" b="1" dirty="0">
                <a:solidFill>
                  <a:srgbClr val="11264F"/>
                </a:solidFill>
                <a:latin typeface="+mn-ea"/>
                <a:cs typeface="Arial" pitchFamily="2"/>
              </a:rPr>
              <a:t>▶ 적시에 원활한 서비스 제공의 효율화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4" name="직사각형 3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5" name="제목 1"/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01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개발 배경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02  03  04  05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48" name="이등변 삼각형 47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909415" y="4304308"/>
            <a:ext cx="2808312" cy="2318122"/>
            <a:chOff x="264316" y="4221088"/>
            <a:chExt cx="2808312" cy="2318122"/>
          </a:xfrm>
        </p:grpSpPr>
        <p:sp>
          <p:nvSpPr>
            <p:cNvPr id="10" name="TextBox 13"/>
            <p:cNvSpPr/>
            <p:nvPr/>
          </p:nvSpPr>
          <p:spPr>
            <a:xfrm>
              <a:off x="264316" y="5650036"/>
              <a:ext cx="2808312" cy="88917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algn="ctr" hangingPunct="0"/>
              <a:r>
                <a:rPr lang="ko-KR" altLang="en-US" sz="1200" b="1" dirty="0">
                  <a:latin typeface="+mn-ea"/>
                  <a:cs typeface="Arial" pitchFamily="2"/>
                </a:rPr>
                <a:t>사용자</a:t>
              </a:r>
              <a:r>
                <a:rPr lang="en-US" sz="1200" b="1" dirty="0">
                  <a:latin typeface="+mn-ea"/>
                  <a:cs typeface="Arial" pitchFamily="2"/>
                </a:rPr>
                <a:t>/</a:t>
              </a:r>
              <a:r>
                <a:rPr lang="ko-KR" altLang="en-US" sz="1200" b="1" dirty="0">
                  <a:latin typeface="+mn-ea"/>
                  <a:cs typeface="Arial" pitchFamily="2"/>
                </a:rPr>
                <a:t>관리자에 대한</a:t>
              </a:r>
            </a:p>
            <a:p>
              <a:pPr algn="ctr" hangingPunct="0"/>
              <a:r>
                <a:rPr lang="ko-KR" altLang="en-US" sz="1200" b="1" dirty="0">
                  <a:latin typeface="+mn-ea"/>
                  <a:cs typeface="Arial" pitchFamily="2"/>
                </a:rPr>
                <a:t>학교와 관련한 전반적인 사항에</a:t>
              </a:r>
            </a:p>
            <a:p>
              <a:pPr algn="ctr" hangingPunct="0"/>
              <a:r>
                <a:rPr lang="ko-KR" altLang="en-US" sz="1200" b="1" dirty="0">
                  <a:latin typeface="+mn-ea"/>
                  <a:cs typeface="Arial" pitchFamily="2"/>
                </a:rPr>
                <a:t>대한 체계적인 관리</a:t>
              </a:r>
            </a:p>
          </p:txBody>
        </p:sp>
        <p:sp>
          <p:nvSpPr>
            <p:cNvPr id="2" name="타원 1"/>
            <p:cNvSpPr/>
            <p:nvPr/>
          </p:nvSpPr>
          <p:spPr>
            <a:xfrm>
              <a:off x="1003970" y="4221088"/>
              <a:ext cx="1329005" cy="1329005"/>
            </a:xfrm>
            <a:prstGeom prst="ellipse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CC00"/>
                  </a:solidFill>
                  <a:latin typeface="+mn-ea"/>
                </a:rPr>
                <a:t>학사</a:t>
              </a:r>
              <a:endParaRPr lang="en-US" altLang="ko-KR" b="1" dirty="0">
                <a:solidFill>
                  <a:srgbClr val="FFCC00"/>
                </a:solidFill>
                <a:latin typeface="+mn-ea"/>
              </a:endParaRPr>
            </a:p>
            <a:p>
              <a:pPr algn="ctr"/>
              <a:r>
                <a:rPr lang="ko-KR" altLang="en-US" b="1" dirty="0">
                  <a:solidFill>
                    <a:srgbClr val="FFCC00"/>
                  </a:solidFill>
                  <a:latin typeface="+mn-ea"/>
                </a:rPr>
                <a:t>관리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512840" y="4317354"/>
            <a:ext cx="2880320" cy="2305076"/>
            <a:chOff x="3622025" y="4221088"/>
            <a:chExt cx="2880320" cy="2305076"/>
          </a:xfrm>
        </p:grpSpPr>
        <p:sp>
          <p:nvSpPr>
            <p:cNvPr id="30" name="TextBox 13"/>
            <p:cNvSpPr/>
            <p:nvPr/>
          </p:nvSpPr>
          <p:spPr>
            <a:xfrm>
              <a:off x="3622025" y="5636990"/>
              <a:ext cx="2880320" cy="889174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cs typeface="Arial" pitchFamily="2"/>
                </a:rPr>
                <a:t>관리자의 수강에 관한 권한</a:t>
              </a:r>
            </a:p>
            <a:p>
              <a:pPr algn="ctr"/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cs typeface="Arial" pitchFamily="2"/>
                </a:rPr>
                <a:t>학생들의 교과 수업에 대한 정보를 </a:t>
              </a:r>
              <a:endParaRPr lang="en-US" altLang="ko-KR" sz="1200" b="1" dirty="0">
                <a:solidFill>
                  <a:srgbClr val="000000"/>
                </a:solidFill>
                <a:latin typeface="+mn-ea"/>
                <a:cs typeface="Arial" pitchFamily="2"/>
              </a:endParaRPr>
            </a:p>
            <a:p>
              <a:pPr algn="ctr"/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cs typeface="Arial" pitchFamily="2"/>
                </a:rPr>
                <a:t>빠르게 확인 및 입력</a:t>
              </a:r>
            </a:p>
          </p:txBody>
        </p:sp>
        <p:sp>
          <p:nvSpPr>
            <p:cNvPr id="31" name="타원 30"/>
            <p:cNvSpPr/>
            <p:nvPr/>
          </p:nvSpPr>
          <p:spPr>
            <a:xfrm>
              <a:off x="4397683" y="4221088"/>
              <a:ext cx="1329005" cy="1329005"/>
            </a:xfrm>
            <a:prstGeom prst="ellipse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CC00"/>
                  </a:solidFill>
                  <a:latin typeface="+mn-ea"/>
                </a:rPr>
                <a:t>수강관리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262081" y="4333036"/>
            <a:ext cx="2927190" cy="2023296"/>
            <a:chOff x="6792080" y="4221088"/>
            <a:chExt cx="2927190" cy="2023296"/>
          </a:xfrm>
        </p:grpSpPr>
        <p:sp>
          <p:nvSpPr>
            <p:cNvPr id="32" name="TextBox 13"/>
            <p:cNvSpPr/>
            <p:nvPr/>
          </p:nvSpPr>
          <p:spPr>
            <a:xfrm>
              <a:off x="6792080" y="5621308"/>
              <a:ext cx="2927190" cy="623076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cs typeface="Arial" pitchFamily="2"/>
                </a:rPr>
                <a:t>학생의 정보 관리에서부터</a:t>
              </a:r>
            </a:p>
            <a:p>
              <a:pPr algn="ctr"/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cs typeface="Arial" pitchFamily="2"/>
                </a:rPr>
                <a:t>출결관리를 통합적으로 관리하는 기능</a:t>
              </a:r>
            </a:p>
          </p:txBody>
        </p:sp>
        <p:sp>
          <p:nvSpPr>
            <p:cNvPr id="33" name="타원 32"/>
            <p:cNvSpPr/>
            <p:nvPr/>
          </p:nvSpPr>
          <p:spPr>
            <a:xfrm>
              <a:off x="7591173" y="4221088"/>
              <a:ext cx="1329005" cy="1329005"/>
            </a:xfrm>
            <a:prstGeom prst="ellipse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CC00"/>
                  </a:solidFill>
                  <a:latin typeface="+mn-ea"/>
                </a:rPr>
                <a:t>출결</a:t>
              </a:r>
              <a:endParaRPr lang="en-US" altLang="ko-KR" b="1" dirty="0">
                <a:solidFill>
                  <a:srgbClr val="FFCC00"/>
                </a:solidFill>
                <a:latin typeface="+mn-ea"/>
              </a:endParaRPr>
            </a:p>
            <a:p>
              <a:pPr algn="ctr"/>
              <a:r>
                <a:rPr lang="ko-KR" altLang="en-US" b="1" dirty="0">
                  <a:solidFill>
                    <a:srgbClr val="FFCC00"/>
                  </a:solidFill>
                  <a:latin typeface="+mn-ea"/>
                </a:rPr>
                <a:t>관리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150411" y="1303731"/>
            <a:ext cx="2398537" cy="2633422"/>
            <a:chOff x="642046" y="1507242"/>
            <a:chExt cx="2398537" cy="2633422"/>
          </a:xfrm>
        </p:grpSpPr>
        <p:sp>
          <p:nvSpPr>
            <p:cNvPr id="14" name="직사각형 23"/>
            <p:cNvSpPr/>
            <p:nvPr/>
          </p:nvSpPr>
          <p:spPr>
            <a:xfrm>
              <a:off x="806223" y="3604812"/>
              <a:ext cx="2070182" cy="535852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1440" tIns="45720" rIns="91440" bIns="45720" anchor="t" anchorCtr="0" compatLnSpc="0">
              <a:spAutoFit/>
            </a:bodyPr>
            <a:lstStyle/>
            <a:p>
              <a:pPr algn="ctr" hangingPunct="0"/>
              <a:r>
                <a:rPr lang="ko-KR" altLang="en-US" b="1" dirty="0">
                  <a:solidFill>
                    <a:srgbClr val="11264F"/>
                  </a:solidFill>
                  <a:latin typeface="+mn-ea"/>
                  <a:cs typeface="Arial" pitchFamily="2"/>
                </a:rPr>
                <a:t>학사관리 시스템</a:t>
              </a:r>
            </a:p>
          </p:txBody>
        </p:sp>
        <p:pic>
          <p:nvPicPr>
            <p:cNvPr id="1026" name="Picture 2" descr="C:\Users\메가커피\Desktop\101644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6602" y1="24023" x2="16016" y2="28516"/>
                          <a14:foregroundMark x1="15039" y1="36719" x2="16016" y2="57813"/>
                          <a14:foregroundMark x1="16406" y1="68359" x2="19141" y2="72656"/>
                          <a14:foregroundMark x1="27539" y1="72266" x2="39063" y2="75000"/>
                          <a14:foregroundMark x1="42773" y1="78125" x2="54492" y2="81250"/>
                          <a14:foregroundMark x1="50977" y1="74805" x2="50586" y2="20898"/>
                          <a14:foregroundMark x1="50586" y1="21094" x2="79688" y2="12109"/>
                          <a14:foregroundMark x1="62305" y1="18945" x2="60742" y2="29883"/>
                          <a14:foregroundMark x1="74023" y1="17969" x2="72266" y2="34180"/>
                          <a14:foregroundMark x1="72656" y1="33594" x2="63477" y2="31445"/>
                          <a14:foregroundMark x1="62891" y1="31445" x2="62891" y2="34180"/>
                          <a14:foregroundMark x1="62695" y1="33984" x2="60938" y2="36914"/>
                          <a14:foregroundMark x1="76563" y1="12305" x2="85547" y2="11914"/>
                          <a14:foregroundMark x1="85547" y1="11914" x2="85742" y2="68945"/>
                          <a14:foregroundMark x1="84766" y1="71094" x2="53320" y2="78516"/>
                          <a14:foregroundMark x1="58008" y1="82617" x2="96289" y2="87305"/>
                          <a14:foregroundMark x1="96289" y1="87695" x2="96289" y2="28320"/>
                          <a14:foregroundMark x1="96680" y1="29883" x2="88281" y2="27148"/>
                          <a14:foregroundMark x1="50195" y1="23242" x2="18164" y2="11523"/>
                          <a14:foregroundMark x1="16406" y1="13086" x2="14063" y2="70117"/>
                          <a14:foregroundMark x1="12305" y1="27539" x2="3320" y2="30469"/>
                          <a14:foregroundMark x1="2539" y1="31836" x2="3516" y2="87891"/>
                          <a14:foregroundMark x1="3516" y1="87891" x2="43555" y2="80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46" y="1507242"/>
              <a:ext cx="2398537" cy="2398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6797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866182"/>
            <a:ext cx="990600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교수정보관리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교수 등록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교수 기본정보와 사진을 등록하는 화면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소속학과 검색하여 선택 시 소속학부</a:t>
            </a:r>
            <a:r>
              <a:rPr lang="en-US" altLang="ko-KR" sz="1200" dirty="0"/>
              <a:t>, </a:t>
            </a:r>
            <a:r>
              <a:rPr lang="ko-KR" altLang="en-US" sz="1200" dirty="0"/>
              <a:t>소속학과 자동으로 입력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다음에서 제공하는 </a:t>
            </a:r>
            <a:r>
              <a:rPr lang="en-US" altLang="ko-KR" sz="1200" dirty="0"/>
              <a:t>API</a:t>
            </a:r>
            <a:r>
              <a:rPr lang="ko-KR" altLang="en-US" sz="1200" dirty="0"/>
              <a:t>를 이용하여 주소 검색 기능 제공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A28540-E369-45F3-99A1-0D6D31D34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8825"/>
            <a:ext cx="9906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983723"/>
            <a:ext cx="990600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교수정보관리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교수목록관리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데이터베이스에 저장된 교수의 정보를 리스트로 출력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리스트 선택 시 해당 교수의 자세한 정보를 오른쪽에 테이블로 출력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DB7C70-25E5-4175-BAB0-3429CFDC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0796"/>
            <a:ext cx="9906000" cy="48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8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1016085"/>
            <a:ext cx="990600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수강시스템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수강등록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수강에 대한 정보를 입력하여 등록하는 화면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교수를 검색하여 선택 시 수강대상학과 자동으로 입력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408C5A-E318-4481-939D-0A4B11F8D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9144"/>
            <a:ext cx="9906000" cy="48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03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1008139"/>
            <a:ext cx="990600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수강시스템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수강목록조회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데이터베이스에 저장된 수강 정보를 리스트로 출력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취소된 수강을 삭제하거나 전공별로 수강을 조회할 수 있는 기능 제공</a:t>
            </a:r>
            <a:endParaRPr lang="en-US" altLang="ko-KR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7FBD1B-5906-41C2-9BC2-C43FBC85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4" y="2033984"/>
            <a:ext cx="9906000" cy="4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80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1012870"/>
            <a:ext cx="990600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학사일정관리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일정관리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데이터베이스에 저장된 학사 일정 정보를 리스트로 출력하며 공휴일은 붉은색으로 출력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상단에 일정을 추가할 수 있으며 불필요한 일정은 삭제할 수 있는 기능 제공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86F8AA-5CFE-44D0-A030-5A073A135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303"/>
            <a:ext cx="9906000" cy="48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64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1016085"/>
            <a:ext cx="990600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공지사항관리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학사공지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데이터베이스에 저장된 학사공지 정보를 리스트로 출력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검색과 삭제 기능을 제공하며 댓글의 수와 첨부파일에 대한 유무를 제목 옆에 출력 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2C0FD9-C94E-423E-B548-8A90E589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1368"/>
            <a:ext cx="9906000" cy="4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98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1434-D9F2-40E8-93BB-C02088D5FE8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43987F-5BA1-4064-A5CC-0F962422DF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45F83AF3-F40E-48A0-8217-C50B304FEB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05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구현 화면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관리자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)</a:t>
              </a:r>
              <a:endParaRPr lang="en-US" sz="2000" b="1" dirty="0">
                <a:solidFill>
                  <a:srgbClr val="11264F"/>
                </a:solidFill>
                <a:latin typeface="+mn-ea"/>
                <a:ea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65622B-0DFE-49B4-9332-3A54BC9337AE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3C85494-C631-4EF8-A5B1-A825C7D9272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C933317-607A-41B5-A0C2-05177C92FD77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3CC1E-A665-4D36-994A-3ABEA0C4B833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9B9C33-61CC-43FB-BEE0-58EB48249879}"/>
              </a:ext>
            </a:extLst>
          </p:cNvPr>
          <p:cNvSpPr txBox="1"/>
          <p:nvPr/>
        </p:nvSpPr>
        <p:spPr>
          <a:xfrm>
            <a:off x="0" y="866182"/>
            <a:ext cx="990600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공지사항관리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학사공지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글작성</a:t>
            </a:r>
            <a:r>
              <a:rPr lang="en-US" altLang="ko-KR" sz="12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학사공지를 작성할 수 있는 화면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en-US" altLang="ko-KR" sz="1200" dirty="0" err="1"/>
              <a:t>Summernote</a:t>
            </a:r>
            <a:r>
              <a:rPr lang="ko-KR" altLang="en-US" sz="1200" dirty="0"/>
              <a:t>에서 제공하는 </a:t>
            </a:r>
            <a:r>
              <a:rPr lang="en-US" altLang="ko-KR" sz="1200" dirty="0"/>
              <a:t>API</a:t>
            </a:r>
            <a:r>
              <a:rPr lang="ko-KR" altLang="en-US" sz="1200" dirty="0"/>
              <a:t>를 이용하여 </a:t>
            </a:r>
            <a:r>
              <a:rPr lang="ko-KR" altLang="en-US" sz="1200" dirty="0" err="1"/>
              <a:t>게시글에</a:t>
            </a:r>
            <a:r>
              <a:rPr lang="ko-KR" altLang="en-US" sz="1200" dirty="0"/>
              <a:t> 대한 다양한 기능을 제공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* </a:t>
            </a:r>
            <a:r>
              <a:rPr lang="ko-KR" altLang="en-US" sz="1200" dirty="0"/>
              <a:t>게시글의 이미지를 첨부파일에 등록하지 않게 구분하여 데이터베이스에 등록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3C81A2-6C9F-4425-A54F-9678E1BF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6075"/>
            <a:ext cx="9906000" cy="4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92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2440207"/>
            <a:ext cx="9905610" cy="1469520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30" tIns="50766" rIns="101530" bIns="50766" anchor="ctr" anchorCtr="0"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ko-KR" sz="4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 pitchFamily="18"/>
                <a:ea typeface="굴림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latinLnBrk="0">
              <a:buFont typeface="StarSymbol"/>
              <a:buNone/>
            </a:pPr>
            <a:r>
              <a:rPr lang="en-US" altLang="ko-KR" sz="61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6100" b="1" dirty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endParaRPr lang="en-US" sz="61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0" y="2362591"/>
            <a:ext cx="990561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1530" tIns="50766" rIns="101530" bIns="50766" anchor="ctr" anchorCtr="0"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ko-KR" sz="4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 pitchFamily="18"/>
                <a:ea typeface="굴림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latinLnBrk="0">
              <a:buFont typeface="StarSymbol"/>
              <a:buNone/>
            </a:pPr>
            <a:endParaRPr lang="en-US" sz="7400" b="1" dirty="0">
              <a:solidFill>
                <a:srgbClr val="DDDDDD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3837722"/>
            <a:ext cx="990561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1530" tIns="50766" rIns="101530" bIns="50766" anchor="ctr" anchorCtr="0"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ko-KR" sz="4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 pitchFamily="18"/>
                <a:ea typeface="굴림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latinLnBrk="0">
              <a:buFont typeface="StarSymbol"/>
              <a:buNone/>
            </a:pPr>
            <a:endParaRPr lang="en-US" sz="7400" b="1" dirty="0">
              <a:solidFill>
                <a:srgbClr val="DDDDDD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1810699"/>
            <a:ext cx="9905610" cy="551892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30" tIns="50766" rIns="101530" bIns="50766" anchor="ctr" anchorCtr="0"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ko-KR" sz="4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맑은 고딕" pitchFamily="18"/>
                <a:ea typeface="굴림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latinLnBrk="0">
              <a:buFont typeface="StarSymbol"/>
              <a:buNone/>
            </a:pPr>
            <a:r>
              <a:rPr lang="en-US" altLang="ko-KR" sz="3200" b="1" dirty="0">
                <a:solidFill>
                  <a:srgbClr val="DDDDDD"/>
                </a:solidFill>
                <a:latin typeface="+mn-ea"/>
                <a:ea typeface="+mn-ea"/>
              </a:rPr>
              <a:t> </a:t>
            </a:r>
            <a:r>
              <a:rPr lang="en-US" altLang="ko-KR" sz="2800" b="1" dirty="0">
                <a:solidFill>
                  <a:srgbClr val="FFCC00"/>
                </a:solidFill>
                <a:latin typeface="+mn-ea"/>
                <a:ea typeface="+mn-ea"/>
              </a:rPr>
              <a:t>Team3</a:t>
            </a:r>
            <a:endParaRPr lang="en-US" sz="2800" b="1" dirty="0">
              <a:solidFill>
                <a:srgbClr val="FFCC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405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grpSp>
          <p:nvGrpSpPr>
            <p:cNvPr id="16" name="그룹 15"/>
            <p:cNvGrpSpPr/>
            <p:nvPr/>
          </p:nvGrpSpPr>
          <p:grpSpPr>
            <a:xfrm>
              <a:off x="0" y="497933"/>
              <a:ext cx="9906000" cy="420653"/>
              <a:chOff x="0" y="497933"/>
              <a:chExt cx="9906000" cy="4206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0" y="824266"/>
                <a:ext cx="9906000" cy="94320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8265368" y="497933"/>
                <a:ext cx="1640632" cy="417466"/>
                <a:chOff x="8265368" y="497933"/>
                <a:chExt cx="1640632" cy="417466"/>
              </a:xfrm>
            </p:grpSpPr>
            <p:sp>
              <p:nvSpPr>
                <p:cNvPr id="22" name="이등변 삼각형 21"/>
                <p:cNvSpPr/>
                <p:nvPr/>
              </p:nvSpPr>
              <p:spPr>
                <a:xfrm>
                  <a:off x="8265368" y="497933"/>
                  <a:ext cx="432048" cy="326333"/>
                </a:xfrm>
                <a:prstGeom prst="triangle">
                  <a:avLst/>
                </a:prstGeom>
                <a:solidFill>
                  <a:srgbClr val="1126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8481392" y="497933"/>
                  <a:ext cx="1424608" cy="373493"/>
                </a:xfrm>
                <a:prstGeom prst="rect">
                  <a:avLst/>
                </a:prstGeom>
                <a:solidFill>
                  <a:srgbClr val="1126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8711636" y="515289"/>
                  <a:ext cx="97526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atinLnBrk="0">
                    <a:buFont typeface="StarSymbol"/>
                    <a:buNone/>
                  </a:pPr>
                  <a:r>
                    <a:rPr lang="en-US" altLang="ko-KR" b="1" dirty="0">
                      <a:solidFill>
                        <a:srgbClr val="FFCC00"/>
                      </a:solidFill>
                      <a:latin typeface="+mn-ea"/>
                    </a:rPr>
                    <a:t>Team3</a:t>
                  </a:r>
                </a:p>
              </p:txBody>
            </p:sp>
          </p:grpSp>
        </p:grpSp>
        <p:sp>
          <p:nvSpPr>
            <p:cNvPr id="9" name="제목 1"/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02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개발 환경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03  04  05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88504" y="1344812"/>
            <a:ext cx="1512168" cy="478216"/>
          </a:xfrm>
          <a:prstGeom prst="rect">
            <a:avLst/>
          </a:prstGeom>
          <a:solidFill>
            <a:srgbClr val="11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사용언어</a:t>
            </a:r>
          </a:p>
        </p:txBody>
      </p:sp>
      <p:pic>
        <p:nvPicPr>
          <p:cNvPr id="20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19455" y="2250288"/>
            <a:ext cx="1988610" cy="92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823971" y="2146963"/>
            <a:ext cx="1317809" cy="124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7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69555" y="1991442"/>
            <a:ext cx="1073670" cy="145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53115" y="1967683"/>
            <a:ext cx="1131000" cy="15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9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094004" y="1978483"/>
            <a:ext cx="1072110" cy="157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3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268670" y="5257492"/>
            <a:ext cx="2142270" cy="63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5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4109429" y="4880572"/>
            <a:ext cx="1545570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6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6561360" y="4898932"/>
            <a:ext cx="1666080" cy="13528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직사각형 34"/>
          <p:cNvSpPr/>
          <p:nvPr/>
        </p:nvSpPr>
        <p:spPr>
          <a:xfrm>
            <a:off x="1386580" y="4260804"/>
            <a:ext cx="1906450" cy="478216"/>
          </a:xfrm>
          <a:prstGeom prst="rect">
            <a:avLst/>
          </a:prstGeom>
          <a:solidFill>
            <a:srgbClr val="11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데이터베이스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405601" y="4260804"/>
            <a:ext cx="953225" cy="478216"/>
          </a:xfrm>
          <a:prstGeom prst="rect">
            <a:avLst/>
          </a:prstGeom>
          <a:solidFill>
            <a:srgbClr val="11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638316" y="4260804"/>
            <a:ext cx="1512168" cy="478216"/>
          </a:xfrm>
          <a:prstGeom prst="rect">
            <a:avLst/>
          </a:prstGeom>
          <a:solidFill>
            <a:srgbClr val="11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형상관리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2" name="직사각형 11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03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추진 일정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04  05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15" name="이등변 삼각형 14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91585"/>
              </p:ext>
            </p:extLst>
          </p:nvPr>
        </p:nvGraphicFramePr>
        <p:xfrm>
          <a:off x="200477" y="1939842"/>
          <a:ext cx="948642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27118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</a:tblGrid>
              <a:tr h="0">
                <a:tc gridSpan="29">
                  <a:txBody>
                    <a:bodyPr/>
                    <a:lstStyle/>
                    <a:p>
                      <a:pPr algn="l" latinLnBrk="1"/>
                      <a:r>
                        <a:rPr lang="en-US" altLang="ko-KR" sz="1700" b="1" dirty="0">
                          <a:solidFill>
                            <a:srgbClr val="11264F"/>
                          </a:solidFill>
                          <a:latin typeface="+mn-ea"/>
                          <a:ea typeface="+mn-ea"/>
                        </a:rPr>
                        <a:t> 9</a:t>
                      </a:r>
                      <a:r>
                        <a:rPr lang="ko-KR" altLang="en-US" sz="1700" b="1" dirty="0">
                          <a:solidFill>
                            <a:srgbClr val="11264F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1 week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2 week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3 week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4 week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5 week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2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3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4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5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6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7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8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rgbClr val="11264F"/>
                          </a:solidFill>
                        </a:rPr>
                        <a:t>9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10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11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12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rgbClr val="11264F"/>
                          </a:solidFill>
                        </a:rPr>
                        <a:t>13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rgbClr val="11264F"/>
                          </a:solidFill>
                        </a:rPr>
                        <a:t>14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15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rgbClr val="11264F"/>
                          </a:solidFill>
                        </a:rPr>
                        <a:t>16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rgbClr val="11264F"/>
                          </a:solidFill>
                        </a:rPr>
                        <a:t>17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18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rgbClr val="11264F"/>
                          </a:solidFill>
                        </a:rPr>
                        <a:t>19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20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rgbClr val="11264F"/>
                          </a:solidFill>
                        </a:rPr>
                        <a:t>21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22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rgbClr val="11264F"/>
                          </a:solidFill>
                        </a:rPr>
                        <a:t>23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24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rgbClr val="11264F"/>
                          </a:solidFill>
                        </a:rPr>
                        <a:t>25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26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27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28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29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rgbClr val="11264F"/>
                          </a:solidFill>
                        </a:rPr>
                        <a:t>30</a:t>
                      </a:r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96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>
                          <a:solidFill>
                            <a:srgbClr val="FFCC00"/>
                          </a:solidFill>
                        </a:rPr>
                        <a:t>계획 및 요구사항</a:t>
                      </a:r>
                      <a:r>
                        <a:rPr lang="ko-KR" altLang="en-US" sz="1100" b="1" baseline="0">
                          <a:solidFill>
                            <a:srgbClr val="FFCC00"/>
                          </a:solidFill>
                        </a:rPr>
                        <a:t> 정의</a:t>
                      </a:r>
                      <a:endParaRPr lang="ko-KR" altLang="en-US" sz="1100" b="1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4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FFCC00"/>
                          </a:solidFill>
                        </a:rPr>
                        <a:t>학생 관리 페이지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4"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FFCC00"/>
                          </a:solidFill>
                        </a:rPr>
                        <a:t>관리자 페이지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9"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FFCC00"/>
                          </a:solidFill>
                        </a:rPr>
                        <a:t>데이터베이스 구축 및 연동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1"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FFCC00"/>
                          </a:solidFill>
                        </a:rPr>
                        <a:t>모듈 통합 및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FFCC00"/>
                          </a:solidFill>
                        </a:rPr>
                        <a:t>최종보고서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1264F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FFCC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839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화살표 연결선 41"/>
          <p:cNvCxnSpPr>
            <a:stCxn id="16" idx="3"/>
            <a:endCxn id="15" idx="2"/>
          </p:cNvCxnSpPr>
          <p:nvPr/>
        </p:nvCxnSpPr>
        <p:spPr>
          <a:xfrm flipV="1">
            <a:off x="4736976" y="4885773"/>
            <a:ext cx="1476164" cy="1014516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4" idx="2"/>
            <a:endCxn id="17" idx="0"/>
          </p:cNvCxnSpPr>
          <p:nvPr/>
        </p:nvCxnSpPr>
        <p:spPr>
          <a:xfrm>
            <a:off x="3872880" y="4852537"/>
            <a:ext cx="2348826" cy="880719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7" name="직사각형 6"/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제목 1"/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04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데이터베이스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 05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10" name="이등변 삼각형 9"/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61875"/>
              </p:ext>
            </p:extLst>
          </p:nvPr>
        </p:nvGraphicFramePr>
        <p:xfrm>
          <a:off x="7652054" y="5013176"/>
          <a:ext cx="2034849" cy="165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581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Schedule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13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P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sche_num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813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sche_content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varchar2(100)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813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sche_startyear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813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sche_startmonth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number(2)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813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sche_startday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number(2)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813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sche_endyear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813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sche_endmonth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number(2)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813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sche_endday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number(2)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813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sche_holiday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number(1)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3125"/>
              </p:ext>
            </p:extLst>
          </p:nvPr>
        </p:nvGraphicFramePr>
        <p:xfrm>
          <a:off x="2792760" y="2276872"/>
          <a:ext cx="2160240" cy="2575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171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Student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P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stu_id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number(8)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stu_pwd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stu_name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stu_eng_name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stu_jumin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stu_state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number(1)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stu_major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stu_grade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number(1)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stu_pro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stu_tel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stu_emgTel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stu_addr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varchar2(100)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stu_email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stu_img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BLOB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10212"/>
              </p:ext>
            </p:extLst>
          </p:nvPr>
        </p:nvGraphicFramePr>
        <p:xfrm>
          <a:off x="2793000" y="5085184"/>
          <a:ext cx="1943976" cy="1630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02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Scoreclass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2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sc_subj_code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sc_stu_id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number(8)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sc_pro_id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number(8)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2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sc_year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02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sc_grade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number(1)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2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sc_semester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number(1)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2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sc_</a:t>
                      </a:r>
                      <a:r>
                        <a:rPr lang="en-US" altLang="ko-KR" sz="700" b="0" dirty="0" err="1">
                          <a:latin typeface="+mn-ea"/>
                          <a:ea typeface="+mn-ea"/>
                        </a:rPr>
                        <a:t>score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2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sc_retake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02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sc_score2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663752"/>
              </p:ext>
            </p:extLst>
          </p:nvPr>
        </p:nvGraphicFramePr>
        <p:xfrm>
          <a:off x="5241032" y="1052736"/>
          <a:ext cx="1890594" cy="171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71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Attend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atd_subj_code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atd_stu_id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number(8)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atd_pro_id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number(8)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atd_year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atd_grade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number(1)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atd_semester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number(1)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atd_date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atd_state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atd_remark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varchar2(100)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136875"/>
              </p:ext>
            </p:extLst>
          </p:nvPr>
        </p:nvGraphicFramePr>
        <p:xfrm>
          <a:off x="5169024" y="2996952"/>
          <a:ext cx="2088232" cy="1888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171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Professor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P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pro_id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number(8)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pro_pwd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pro_name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pro_eng_name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pro_jumin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pro_major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pro_tel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pro_addr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varchar2(100)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pro_email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pro_img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BLOB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55097"/>
              </p:ext>
            </p:extLst>
          </p:nvPr>
        </p:nvGraphicFramePr>
        <p:xfrm>
          <a:off x="5169024" y="5733256"/>
          <a:ext cx="2105365" cy="858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171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Department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P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dept_majorcode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dept_majorname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dept_code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dept_name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65731"/>
              </p:ext>
            </p:extLst>
          </p:nvPr>
        </p:nvGraphicFramePr>
        <p:xfrm>
          <a:off x="128464" y="2276872"/>
          <a:ext cx="2376001" cy="2604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611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Community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P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comm_index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comm_num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comm_groupN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number(1)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comm_date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comm_title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varchar2(300)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comm_content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CLOB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comm_hits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240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comm_writer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comm_stu_id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number(8)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comm_step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comm_level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comm_ref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comm_originfilename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varchar(100)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171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comm_systemfilename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varchar(200)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807515"/>
              </p:ext>
            </p:extLst>
          </p:nvPr>
        </p:nvGraphicFramePr>
        <p:xfrm>
          <a:off x="7526663" y="2780928"/>
          <a:ext cx="2160240" cy="157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Subject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P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subj_code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subj_state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subj_majorcode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F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subj_name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subj_hakjum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number(1)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subj_pro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number(8)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subj_room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subj_day1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subj_day2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84070"/>
              </p:ext>
            </p:extLst>
          </p:nvPr>
        </p:nvGraphicFramePr>
        <p:xfrm>
          <a:off x="1208584" y="1124744"/>
          <a:ext cx="1944216" cy="78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89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ADMININFO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95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P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admin_id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number(8)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8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admin_pwd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8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admin_name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8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admin_jumin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46800" marR="468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45545"/>
              </p:ext>
            </p:extLst>
          </p:nvPr>
        </p:nvGraphicFramePr>
        <p:xfrm>
          <a:off x="200340" y="5158750"/>
          <a:ext cx="2232248" cy="12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961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Comments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P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cmt_index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cmt_comm_index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cmt_num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number(6)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cmt_writer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varchar2(100)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cmt_content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varchar2(3000)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cmt_date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614"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 err="1">
                          <a:latin typeface="+mn-ea"/>
                          <a:ea typeface="+mn-ea"/>
                        </a:rPr>
                        <a:t>cmt_stu_id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number(8)</a:t>
                      </a:r>
                      <a:endParaRPr lang="ko-KR" altLang="en-US" sz="700" b="1" dirty="0">
                        <a:latin typeface="+mn-ea"/>
                        <a:ea typeface="+mn-ea"/>
                      </a:endParaRPr>
                    </a:p>
                  </a:txBody>
                  <a:tcPr marL="90000" marR="90000" marT="25200" marB="252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4" name="직선 화살표 연결선 3"/>
          <p:cNvCxnSpPr>
            <a:stCxn id="13" idx="2"/>
            <a:endCxn id="15" idx="0"/>
          </p:cNvCxnSpPr>
          <p:nvPr/>
        </p:nvCxnSpPr>
        <p:spPr>
          <a:xfrm>
            <a:off x="6186329" y="2769846"/>
            <a:ext cx="26811" cy="227106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3"/>
            <a:endCxn id="25" idx="1"/>
          </p:cNvCxnSpPr>
          <p:nvPr/>
        </p:nvCxnSpPr>
        <p:spPr>
          <a:xfrm>
            <a:off x="7131626" y="1911291"/>
            <a:ext cx="395037" cy="1655037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5" idx="2"/>
            <a:endCxn id="17" idx="0"/>
          </p:cNvCxnSpPr>
          <p:nvPr/>
        </p:nvCxnSpPr>
        <p:spPr>
          <a:xfrm>
            <a:off x="6213140" y="4885773"/>
            <a:ext cx="8566" cy="847483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5" idx="2"/>
            <a:endCxn id="17" idx="0"/>
          </p:cNvCxnSpPr>
          <p:nvPr/>
        </p:nvCxnSpPr>
        <p:spPr>
          <a:xfrm flipH="1">
            <a:off x="6221706" y="4351728"/>
            <a:ext cx="2385077" cy="1381528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1"/>
            <a:endCxn id="15" idx="3"/>
          </p:cNvCxnSpPr>
          <p:nvPr/>
        </p:nvCxnSpPr>
        <p:spPr>
          <a:xfrm flipH="1">
            <a:off x="7257256" y="3566328"/>
            <a:ext cx="269407" cy="375034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4" idx="3"/>
            <a:endCxn id="15" idx="1"/>
          </p:cNvCxnSpPr>
          <p:nvPr/>
        </p:nvCxnSpPr>
        <p:spPr>
          <a:xfrm>
            <a:off x="4953000" y="3564704"/>
            <a:ext cx="216024" cy="376658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3" idx="1"/>
            <a:endCxn id="14" idx="0"/>
          </p:cNvCxnSpPr>
          <p:nvPr/>
        </p:nvCxnSpPr>
        <p:spPr>
          <a:xfrm flipH="1">
            <a:off x="3872880" y="1911291"/>
            <a:ext cx="1368152" cy="365581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6" idx="3"/>
            <a:endCxn id="25" idx="2"/>
          </p:cNvCxnSpPr>
          <p:nvPr/>
        </p:nvCxnSpPr>
        <p:spPr>
          <a:xfrm flipV="1">
            <a:off x="4736976" y="4351728"/>
            <a:ext cx="3869807" cy="1548561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8" idx="2"/>
            <a:endCxn id="27" idx="0"/>
          </p:cNvCxnSpPr>
          <p:nvPr/>
        </p:nvCxnSpPr>
        <p:spPr>
          <a:xfrm>
            <a:off x="1316464" y="4881435"/>
            <a:ext cx="0" cy="277315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16" idx="0"/>
            <a:endCxn id="14" idx="2"/>
          </p:cNvCxnSpPr>
          <p:nvPr/>
        </p:nvCxnSpPr>
        <p:spPr>
          <a:xfrm flipV="1">
            <a:off x="3764988" y="4852537"/>
            <a:ext cx="107892" cy="232647"/>
          </a:xfrm>
          <a:prstGeom prst="straightConnector1">
            <a:avLst/>
          </a:prstGeom>
          <a:ln w="28575">
            <a:solidFill>
              <a:srgbClr val="1126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6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CCE2E28-1DEC-462F-8790-10859F761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957244"/>
              </p:ext>
            </p:extLst>
          </p:nvPr>
        </p:nvGraphicFramePr>
        <p:xfrm>
          <a:off x="674419" y="1124744"/>
          <a:ext cx="8576727" cy="2883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0">
                  <a:extLst>
                    <a:ext uri="{9D8B030D-6E8A-4147-A177-3AD203B41FA5}">
                      <a16:colId xmlns:a16="http://schemas.microsoft.com/office/drawing/2014/main" val="360448599"/>
                    </a:ext>
                  </a:extLst>
                </a:gridCol>
                <a:gridCol w="5907511">
                  <a:extLst>
                    <a:ext uri="{9D8B030D-6E8A-4147-A177-3AD203B41FA5}">
                      <a16:colId xmlns:a16="http://schemas.microsoft.com/office/drawing/2014/main" val="780483669"/>
                    </a:ext>
                  </a:extLst>
                </a:gridCol>
                <a:gridCol w="2197276">
                  <a:extLst>
                    <a:ext uri="{9D8B030D-6E8A-4147-A177-3AD203B41FA5}">
                      <a16:colId xmlns:a16="http://schemas.microsoft.com/office/drawing/2014/main" val="58370049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rgbClr val="11264F"/>
                          </a:solidFill>
                        </a:rPr>
                        <a:t>테이블 목록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333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No.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Type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9248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Admininfo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Table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24893"/>
                  </a:ext>
                </a:extLst>
              </a:tr>
              <a:tr h="23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Attend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Table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0157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Comments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Table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911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Community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Table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982350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Department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Table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569660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Professor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Table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21410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Schedule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Table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372577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Scoreclass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Table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407227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Student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Table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564013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Subject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Table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950012"/>
                  </a:ext>
                </a:extLst>
              </a:tr>
            </a:tbl>
          </a:graphicData>
        </a:graphic>
      </p:graphicFrame>
      <p:graphicFrame>
        <p:nvGraphicFramePr>
          <p:cNvPr id="34" name="표 5">
            <a:extLst>
              <a:ext uri="{FF2B5EF4-FFF2-40B4-BE49-F238E27FC236}">
                <a16:creationId xmlns:a16="http://schemas.microsoft.com/office/drawing/2014/main" id="{7DE2D6C1-54C7-40B7-B227-55E7E0B7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071059"/>
              </p:ext>
            </p:extLst>
          </p:nvPr>
        </p:nvGraphicFramePr>
        <p:xfrm>
          <a:off x="664636" y="4245670"/>
          <a:ext cx="8586510" cy="1634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0">
                  <a:extLst>
                    <a:ext uri="{9D8B030D-6E8A-4147-A177-3AD203B41FA5}">
                      <a16:colId xmlns:a16="http://schemas.microsoft.com/office/drawing/2014/main" val="360448599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4464467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0059639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780483669"/>
                    </a:ext>
                  </a:extLst>
                </a:gridCol>
                <a:gridCol w="2641962">
                  <a:extLst>
                    <a:ext uri="{9D8B030D-6E8A-4147-A177-3AD203B41FA5}">
                      <a16:colId xmlns:a16="http://schemas.microsoft.com/office/drawing/2014/main" val="583700493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rgbClr val="11264F"/>
                          </a:solidFill>
                        </a:rPr>
                        <a:t>테이블 속성 정의</a:t>
                      </a:r>
                    </a:p>
                  </a:txBody>
                  <a:tcPr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333819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rgbClr val="11264F"/>
                          </a:solidFill>
                        </a:rPr>
                        <a:t>Admininfo</a:t>
                      </a:r>
                      <a:r>
                        <a:rPr lang="en-US" altLang="ko-KR" sz="1200" b="1" dirty="0">
                          <a:solidFill>
                            <a:srgbClr val="11264F"/>
                          </a:solidFill>
                        </a:rPr>
                        <a:t> – </a:t>
                      </a:r>
                      <a:r>
                        <a:rPr lang="ko-KR" altLang="en-US" sz="1200" b="1" dirty="0">
                          <a:solidFill>
                            <a:srgbClr val="11264F"/>
                          </a:solidFill>
                        </a:rPr>
                        <a:t>관리자 정보 테이블</a:t>
                      </a:r>
                    </a:p>
                  </a:txBody>
                  <a:tcPr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5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No.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Datatype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Nullable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9248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admin_id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number(8)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관리자 아이디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24893"/>
                  </a:ext>
                </a:extLst>
              </a:tr>
              <a:tr h="23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admin_pwd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관리자 비밀번호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0157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admin_name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관리자 이름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911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admin_jumin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관리자 주민등록번호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982350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8506BB-0F7B-4DDC-B8EB-849924D3C1E9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ED79D02-717A-4820-8B4B-4C09BE0FC1FD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D3FE41A3-D731-4AF7-88A8-E1E1A33981A1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04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데이터베이스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 05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9DBED7-EB08-4822-A8E8-27305C79BBD5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ED44CC0D-2BB7-4AB6-A1DA-AC49A2E786B0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9944BE2-AFD4-41B3-8D3E-EAF54453346A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03FD158-BCC0-4364-BA0F-B6CDE1EC320E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982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C1DA14CE-BEC4-43AB-83E0-FEA09FD83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60133"/>
              </p:ext>
            </p:extLst>
          </p:nvPr>
        </p:nvGraphicFramePr>
        <p:xfrm>
          <a:off x="664636" y="1151401"/>
          <a:ext cx="8586510" cy="2606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0">
                  <a:extLst>
                    <a:ext uri="{9D8B030D-6E8A-4147-A177-3AD203B41FA5}">
                      <a16:colId xmlns:a16="http://schemas.microsoft.com/office/drawing/2014/main" val="360448599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4464467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0059639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780483669"/>
                    </a:ext>
                  </a:extLst>
                </a:gridCol>
                <a:gridCol w="2641962">
                  <a:extLst>
                    <a:ext uri="{9D8B030D-6E8A-4147-A177-3AD203B41FA5}">
                      <a16:colId xmlns:a16="http://schemas.microsoft.com/office/drawing/2014/main" val="583700493"/>
                    </a:ext>
                  </a:extLst>
                </a:gridCol>
              </a:tblGrid>
              <a:tr h="271549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11264F"/>
                          </a:solidFill>
                        </a:rPr>
                        <a:t>Attend – </a:t>
                      </a:r>
                      <a:r>
                        <a:rPr lang="ko-KR" altLang="en-US" sz="1200" b="1" dirty="0">
                          <a:solidFill>
                            <a:srgbClr val="11264F"/>
                          </a:solidFill>
                        </a:rPr>
                        <a:t>학생 출석 테이블</a:t>
                      </a:r>
                    </a:p>
                  </a:txBody>
                  <a:tcPr marT="41564" marB="415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57076"/>
                  </a:ext>
                </a:extLst>
              </a:tr>
              <a:tr h="233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No.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Datatype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Nullable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92486"/>
                  </a:ext>
                </a:extLst>
              </a:tr>
              <a:tr h="233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atd_subj_code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교과목 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24893"/>
                  </a:ext>
                </a:extLst>
              </a:tr>
              <a:tr h="23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atd_stu_id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number(8)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학번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01578"/>
                  </a:ext>
                </a:extLst>
              </a:tr>
              <a:tr h="233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atd_pro_id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number(8)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교수 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9118"/>
                  </a:ext>
                </a:extLst>
              </a:tr>
              <a:tr h="233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atd_year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number(4)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출석 시 연도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982350"/>
                  </a:ext>
                </a:extLst>
              </a:tr>
              <a:tr h="233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atd_grade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number(1)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출석 시 학년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52018"/>
                  </a:ext>
                </a:extLst>
              </a:tr>
              <a:tr h="233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atd_semester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number(1)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출석 시 학기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68273"/>
                  </a:ext>
                </a:extLst>
              </a:tr>
              <a:tr h="233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atd_date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출석 일자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30374"/>
                  </a:ext>
                </a:extLst>
              </a:tr>
              <a:tr h="209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atd_state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출석 상태 </a:t>
                      </a:r>
                      <a:r>
                        <a:rPr lang="en-US" altLang="ko-KR" sz="1200" dirty="0"/>
                        <a:t>(1:</a:t>
                      </a:r>
                      <a:r>
                        <a:rPr lang="ko-KR" altLang="en-US" sz="1200" dirty="0"/>
                        <a:t>출석</a:t>
                      </a:r>
                      <a:r>
                        <a:rPr lang="en-US" altLang="ko-KR" sz="1200" dirty="0"/>
                        <a:t> / 2:</a:t>
                      </a:r>
                      <a:r>
                        <a:rPr lang="ko-KR" altLang="en-US" sz="1200" dirty="0"/>
                        <a:t>지각 </a:t>
                      </a:r>
                      <a:r>
                        <a:rPr lang="en-US" altLang="ko-KR" sz="1200" dirty="0"/>
                        <a:t>/ 3:</a:t>
                      </a:r>
                      <a:r>
                        <a:rPr lang="ko-KR" altLang="en-US" sz="1200" dirty="0"/>
                        <a:t>결석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64195"/>
                  </a:ext>
                </a:extLst>
              </a:tr>
              <a:tr h="233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atd_remark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varchar2(100)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537916"/>
                  </a:ext>
                </a:extLst>
              </a:tr>
            </a:tbl>
          </a:graphicData>
        </a:graphic>
      </p:graphicFrame>
      <p:graphicFrame>
        <p:nvGraphicFramePr>
          <p:cNvPr id="17" name="표 5">
            <a:extLst>
              <a:ext uri="{FF2B5EF4-FFF2-40B4-BE49-F238E27FC236}">
                <a16:creationId xmlns:a16="http://schemas.microsoft.com/office/drawing/2014/main" id="{5E31017A-A7E1-4A74-9E48-65332184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717585"/>
              </p:ext>
            </p:extLst>
          </p:nvPr>
        </p:nvGraphicFramePr>
        <p:xfrm>
          <a:off x="664636" y="3990545"/>
          <a:ext cx="8586510" cy="210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0">
                  <a:extLst>
                    <a:ext uri="{9D8B030D-6E8A-4147-A177-3AD203B41FA5}">
                      <a16:colId xmlns:a16="http://schemas.microsoft.com/office/drawing/2014/main" val="360448599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4464467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0059639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780483669"/>
                    </a:ext>
                  </a:extLst>
                </a:gridCol>
                <a:gridCol w="2641962">
                  <a:extLst>
                    <a:ext uri="{9D8B030D-6E8A-4147-A177-3AD203B41FA5}">
                      <a16:colId xmlns:a16="http://schemas.microsoft.com/office/drawing/2014/main" val="583700493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11264F"/>
                          </a:solidFill>
                        </a:rPr>
                        <a:t>Comments – </a:t>
                      </a:r>
                      <a:r>
                        <a:rPr lang="ko-KR" altLang="en-US" sz="1200" b="1" dirty="0">
                          <a:solidFill>
                            <a:srgbClr val="11264F"/>
                          </a:solidFill>
                        </a:rPr>
                        <a:t>게시글 댓글 테이블</a:t>
                      </a:r>
                    </a:p>
                  </a:txBody>
                  <a:tcPr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5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No.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Datatype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Nullable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9248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cmt_index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댓글의 고유번호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24893"/>
                  </a:ext>
                </a:extLst>
              </a:tr>
              <a:tr h="23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cmt_comm_index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게시글의 고유번호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0157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cmt_num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게시글의 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911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cmt_writer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varchar2(100)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댓글 작성자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982350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cmt_content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varchar2(3000)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댓글 내용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5201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cmt_date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댓글 작성일자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68273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cmt_stu_id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number(8)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댓글 작성자의 아이디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53791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28A687-87A2-4B00-B0CA-D287A2D441F4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6DC6137-7B41-46AD-B096-5BDDDFFCC392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7423DD29-4B6C-4A8A-AE26-F5148F13E493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04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데이터베이스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 05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3DEC16E-AE09-4493-AD0C-FD059776862F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36082273-821E-4D45-AB1E-6093CE50471C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26508A0-24BA-4656-8B18-3BC95AB1F819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F595A63-30E5-4C69-BE63-25846200ED09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312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C1DA14CE-BEC4-43AB-83E0-FEA09FD83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941559"/>
              </p:ext>
            </p:extLst>
          </p:nvPr>
        </p:nvGraphicFramePr>
        <p:xfrm>
          <a:off x="664636" y="1196752"/>
          <a:ext cx="8586510" cy="391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0">
                  <a:extLst>
                    <a:ext uri="{9D8B030D-6E8A-4147-A177-3AD203B41FA5}">
                      <a16:colId xmlns:a16="http://schemas.microsoft.com/office/drawing/2014/main" val="360448599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4464467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0059639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780483669"/>
                    </a:ext>
                  </a:extLst>
                </a:gridCol>
                <a:gridCol w="2641962">
                  <a:extLst>
                    <a:ext uri="{9D8B030D-6E8A-4147-A177-3AD203B41FA5}">
                      <a16:colId xmlns:a16="http://schemas.microsoft.com/office/drawing/2014/main" val="583700493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11264F"/>
                          </a:solidFill>
                        </a:rPr>
                        <a:t>Community – </a:t>
                      </a:r>
                      <a:r>
                        <a:rPr lang="ko-KR" altLang="en-US" sz="1200" b="1" dirty="0">
                          <a:solidFill>
                            <a:srgbClr val="11264F"/>
                          </a:solidFill>
                        </a:rPr>
                        <a:t>게시글 테이블</a:t>
                      </a:r>
                    </a:p>
                  </a:txBody>
                  <a:tcPr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5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No.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Datatype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Nullable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9248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comm_index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게시글 고유 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24893"/>
                  </a:ext>
                </a:extLst>
              </a:tr>
              <a:tr h="23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comm_num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게시글 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0157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comm_groupN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number(1)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게시글 분류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(1:</a:t>
                      </a:r>
                      <a:r>
                        <a:rPr lang="ko-KR" altLang="en-US" sz="1200" dirty="0"/>
                        <a:t>자유</a:t>
                      </a:r>
                      <a:r>
                        <a:rPr lang="en-US" altLang="ko-KR" sz="1200" dirty="0"/>
                        <a:t> / 2,3:</a:t>
                      </a:r>
                      <a:r>
                        <a:rPr lang="ko-KR" altLang="en-US" sz="1200" dirty="0"/>
                        <a:t>학적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학사 </a:t>
                      </a:r>
                      <a:r>
                        <a:rPr lang="en-US" altLang="ko-KR" sz="1200" dirty="0"/>
                        <a:t>/ 4: </a:t>
                      </a:r>
                      <a:r>
                        <a:rPr lang="ko-KR" altLang="en-US" sz="1200" dirty="0"/>
                        <a:t>공지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911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comm_date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게시글 작성일자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982350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comm_title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varchar2(300)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게시글 제목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5201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comm_content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CLOB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게시글 내용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480670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comm_hits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조회수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68273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comm_writer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게시글 작성자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960147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comm_stu_id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number(8)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게시글 작성자 아이디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130374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comm_step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답글 순서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64195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comm_level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답글의 깊이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53791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comm_ref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답글이 참조하는 게시글 고유 번호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746822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comm_originfilename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varchar2(100)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첨부파일의 실제 이름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880383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comm_systefilename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varchar2(200)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서버에 저장될 첨부파일의 이름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722119"/>
                  </a:ext>
                </a:extLst>
              </a:tr>
            </a:tbl>
          </a:graphicData>
        </a:graphic>
      </p:graphicFrame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0401F9B1-F7EB-41E5-B578-12DAAB74D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007027"/>
              </p:ext>
            </p:extLst>
          </p:nvPr>
        </p:nvGraphicFramePr>
        <p:xfrm>
          <a:off x="664636" y="5279756"/>
          <a:ext cx="8586510" cy="140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0">
                  <a:extLst>
                    <a:ext uri="{9D8B030D-6E8A-4147-A177-3AD203B41FA5}">
                      <a16:colId xmlns:a16="http://schemas.microsoft.com/office/drawing/2014/main" val="360448599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4464467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0059639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780483669"/>
                    </a:ext>
                  </a:extLst>
                </a:gridCol>
                <a:gridCol w="2641962">
                  <a:extLst>
                    <a:ext uri="{9D8B030D-6E8A-4147-A177-3AD203B41FA5}">
                      <a16:colId xmlns:a16="http://schemas.microsoft.com/office/drawing/2014/main" val="583700493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11264F"/>
                          </a:solidFill>
                        </a:rPr>
                        <a:t>Department – </a:t>
                      </a:r>
                      <a:r>
                        <a:rPr lang="ko-KR" altLang="en-US" sz="1200" b="1" dirty="0">
                          <a:solidFill>
                            <a:srgbClr val="11264F"/>
                          </a:solidFill>
                        </a:rPr>
                        <a:t>학부</a:t>
                      </a:r>
                      <a:r>
                        <a:rPr lang="en-US" altLang="ko-KR" sz="1200" b="1" dirty="0">
                          <a:solidFill>
                            <a:srgbClr val="11264F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11264F"/>
                          </a:solidFill>
                        </a:rPr>
                        <a:t>전공 테이블</a:t>
                      </a:r>
                    </a:p>
                  </a:txBody>
                  <a:tcPr marT="25200" marB="25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57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No.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Datatype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Nullable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EEEEEE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rgbClr val="EEEEEE"/>
                        </a:solidFill>
                      </a:endParaRP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26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92486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dept_majorcode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전공 분류 코드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24893"/>
                  </a:ext>
                </a:extLst>
              </a:tr>
              <a:tr h="235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dept_majorname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전공 이름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30157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dept_code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number(6)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학부 분류 코드</a:t>
                      </a:r>
                      <a:endParaRPr lang="en-US" altLang="ko-KR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9118"/>
                  </a:ext>
                </a:extLst>
              </a:tr>
              <a:tr h="193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dept_name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varchar2(50)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</a:t>
                      </a:r>
                      <a:endParaRPr lang="ko-KR" altLang="en-US" sz="1200" dirty="0"/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학부 이름</a:t>
                      </a:r>
                    </a:p>
                  </a:txBody>
                  <a:tcPr marT="25200" marB="25200" anchor="ctr">
                    <a:lnL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2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722119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65BAC9-5EE8-4617-BB38-5F1FF8767C83}"/>
              </a:ext>
            </a:extLst>
          </p:cNvPr>
          <p:cNvGrpSpPr/>
          <p:nvPr/>
        </p:nvGrpSpPr>
        <p:grpSpPr>
          <a:xfrm>
            <a:off x="0" y="188639"/>
            <a:ext cx="9906000" cy="729947"/>
            <a:chOff x="0" y="188639"/>
            <a:chExt cx="9906000" cy="72994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E0C8D2-7822-431A-AC8E-DAE37B05D3AF}"/>
                </a:ext>
              </a:extLst>
            </p:cNvPr>
            <p:cNvSpPr/>
            <p:nvPr/>
          </p:nvSpPr>
          <p:spPr>
            <a:xfrm>
              <a:off x="0" y="824266"/>
              <a:ext cx="9906000" cy="94320"/>
            </a:xfrm>
            <a:prstGeom prst="rect">
              <a:avLst/>
            </a:prstGeom>
            <a:solidFill>
              <a:srgbClr val="11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2F69B21A-22B3-4D4D-A485-081BFC2426B9}"/>
                </a:ext>
              </a:extLst>
            </p:cNvPr>
            <p:cNvSpPr txBox="1">
              <a:spLocks/>
            </p:cNvSpPr>
            <p:nvPr/>
          </p:nvSpPr>
          <p:spPr>
            <a:xfrm>
              <a:off x="3" y="188639"/>
              <a:ext cx="8390175" cy="7267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="ctr" anchorCtr="0"/>
            <a:lstStyle>
              <a:defPPr lvl="0">
                <a:buSzPct val="45000"/>
                <a:buFont typeface="StarSymbol"/>
                <a:buNone/>
                <a:defRPr/>
              </a:defPPr>
              <a:lvl1pPr lvl="0" algn="ctr" rtl="0" hangingPunct="1">
                <a:spcBef>
                  <a:spcPts val="0"/>
                </a:spcBef>
                <a:spcAft>
                  <a:spcPts val="0"/>
                </a:spcAft>
                <a:buSzPct val="45000"/>
                <a:buFont typeface="StarSymbol"/>
                <a:buChar char="●"/>
                <a:tabLst/>
                <a:defRPr lang="ko-KR" sz="4400" b="0" i="0" u="none" strike="noStrike" kern="1200" spc="0">
                  <a:ln>
                    <a:noFill/>
                  </a:ln>
                  <a:solidFill>
                    <a:srgbClr val="000000"/>
                  </a:solidFill>
                  <a:latin typeface="맑은 고딕" pitchFamily="18"/>
                  <a:ea typeface="굴림" pitchFamily="2"/>
                  <a:cs typeface="Arial" pitchFamily="2"/>
                </a:defRPr>
              </a:lvl1pPr>
              <a:lvl2pPr lvl="1">
                <a:buSzPct val="45000"/>
                <a:buFont typeface="StarSymbol"/>
                <a:buChar char="●"/>
                <a:defRPr/>
              </a:lvl2pPr>
              <a:lvl3pPr lvl="2">
                <a:buSzPct val="45000"/>
                <a:buFont typeface="StarSymbol"/>
                <a:buChar char="●"/>
                <a:defRPr/>
              </a:lvl3pPr>
              <a:lvl4pPr lvl="3">
                <a:buSzPct val="45000"/>
                <a:buFont typeface="StarSymbol"/>
                <a:buChar char="●"/>
                <a:defRPr/>
              </a:lvl4pPr>
              <a:lvl5pPr lvl="4">
                <a:buSzPct val="45000"/>
                <a:buFont typeface="StarSymbol"/>
                <a:buChar char="●"/>
                <a:defRPr/>
              </a:lvl5pPr>
              <a:lvl6pPr lvl="5">
                <a:buSzPct val="45000"/>
                <a:buFont typeface="StarSymbol"/>
                <a:buChar char="●"/>
                <a:defRPr/>
              </a:lvl6pPr>
              <a:lvl7pPr lvl="6">
                <a:buSzPct val="45000"/>
                <a:buFont typeface="StarSymbol"/>
                <a:buChar char="●"/>
                <a:defRPr/>
              </a:lvl7pPr>
              <a:lvl8pPr lvl="7">
                <a:buSzPct val="45000"/>
                <a:buFont typeface="StarSymbol"/>
                <a:buChar char="●"/>
                <a:defRPr/>
              </a:lvl8pPr>
              <a:lvl9pPr lvl="8">
                <a:buSzPct val="45000"/>
                <a:buFont typeface="StarSymbol"/>
                <a:buChar char="●"/>
                <a:defRPr/>
              </a:lvl9pPr>
            </a:lstStyle>
            <a:p>
              <a:pPr algn="l" latinLnBrk="0">
                <a:buFont typeface="StarSymbol"/>
                <a:buNone/>
              </a:pP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01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02  03</a:t>
              </a:r>
              <a:r>
                <a:rPr lang="ko-KR" altLang="en-US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2000" b="1" dirty="0">
                  <a:solidFill>
                    <a:srgbClr val="11264F"/>
                  </a:solidFill>
                  <a:latin typeface="+mn-ea"/>
                  <a:ea typeface="+mn-ea"/>
                </a:rPr>
                <a:t>04 </a:t>
              </a:r>
              <a:r>
                <a:rPr lang="ko-KR" altLang="en-US" sz="2000" b="1" dirty="0">
                  <a:solidFill>
                    <a:srgbClr val="11264F"/>
                  </a:solidFill>
                  <a:latin typeface="+mn-ea"/>
                  <a:ea typeface="+mn-ea"/>
                </a:rPr>
                <a:t>데이터베이스</a:t>
              </a:r>
              <a:r>
                <a:rPr lang="en-US" altLang="ko-KR" sz="2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  05</a:t>
              </a:r>
              <a:endParaRPr lang="en-US" sz="2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1D789AD-E795-42F1-A4E1-154CAC02FFD6}"/>
                </a:ext>
              </a:extLst>
            </p:cNvPr>
            <p:cNvGrpSpPr/>
            <p:nvPr/>
          </p:nvGrpSpPr>
          <p:grpSpPr>
            <a:xfrm>
              <a:off x="8265368" y="497933"/>
              <a:ext cx="1640632" cy="417466"/>
              <a:chOff x="8265368" y="497933"/>
              <a:chExt cx="1640632" cy="417466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45E7752C-910F-4DFC-AA82-4905E4419901}"/>
                  </a:ext>
                </a:extLst>
              </p:cNvPr>
              <p:cNvSpPr/>
              <p:nvPr/>
            </p:nvSpPr>
            <p:spPr>
              <a:xfrm>
                <a:off x="8265368" y="497933"/>
                <a:ext cx="432048" cy="326333"/>
              </a:xfrm>
              <a:prstGeom prst="triangle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1563A86-B00D-48D7-83C2-C75D4E0A801E}"/>
                  </a:ext>
                </a:extLst>
              </p:cNvPr>
              <p:cNvSpPr/>
              <p:nvPr/>
            </p:nvSpPr>
            <p:spPr>
              <a:xfrm>
                <a:off x="8481392" y="497933"/>
                <a:ext cx="1424608" cy="373493"/>
              </a:xfrm>
              <a:prstGeom prst="rect">
                <a:avLst/>
              </a:prstGeom>
              <a:solidFill>
                <a:srgbClr val="112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D5AC0E0-68C2-4A86-8224-5078748F1BC8}"/>
                  </a:ext>
                </a:extLst>
              </p:cNvPr>
              <p:cNvSpPr/>
              <p:nvPr/>
            </p:nvSpPr>
            <p:spPr>
              <a:xfrm>
                <a:off x="8711636" y="515289"/>
                <a:ext cx="97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0">
                  <a:buFont typeface="StarSymbol"/>
                  <a:buNone/>
                </a:pPr>
                <a:r>
                  <a:rPr lang="en-US" altLang="ko-KR" b="1" dirty="0">
                    <a:solidFill>
                      <a:srgbClr val="FFCC00"/>
                    </a:solidFill>
                    <a:latin typeface="+mn-ea"/>
                  </a:rPr>
                  <a:t>Team3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61930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기본값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기본값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3088</ep:Words>
  <ep:PresentationFormat>A4 용지(210x297mm)</ep:PresentationFormat>
  <ep:Paragraphs>1033</ep:Paragraphs>
  <ep:Slides>37</ep:Slides>
  <ep:Notes>36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ep:HeadingPairs>
  <ep:TitlesOfParts>
    <vt:vector size="39" baseType="lpstr">
      <vt:lpstr>기본값</vt:lpstr>
      <vt:lpstr>기본값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allbonheur</dc:creator>
  <cp:lastModifiedBy>admin</cp:lastModifiedBy>
  <dcterms:modified xsi:type="dcterms:W3CDTF">2020-11-06T03:16:32.050</dcterms:modified>
  <cp:revision>258</cp:revision>
  <dc:title>Team3</dc:title>
  <cp:version>1000.0000.01</cp:version>
</cp:coreProperties>
</file>